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62" r:id="rId2"/>
    <p:sldId id="271" r:id="rId3"/>
    <p:sldId id="268" r:id="rId4"/>
    <p:sldId id="331" r:id="rId5"/>
    <p:sldId id="328" r:id="rId6"/>
    <p:sldId id="329" r:id="rId7"/>
    <p:sldId id="332" r:id="rId8"/>
    <p:sldId id="333" r:id="rId9"/>
    <p:sldId id="344" r:id="rId10"/>
    <p:sldId id="334" r:id="rId11"/>
    <p:sldId id="338" r:id="rId12"/>
    <p:sldId id="339" r:id="rId13"/>
    <p:sldId id="340" r:id="rId14"/>
    <p:sldId id="341" r:id="rId15"/>
    <p:sldId id="342" r:id="rId16"/>
    <p:sldId id="345" r:id="rId17"/>
    <p:sldId id="335" r:id="rId18"/>
    <p:sldId id="348" r:id="rId19"/>
    <p:sldId id="349" r:id="rId20"/>
    <p:sldId id="346" r:id="rId21"/>
    <p:sldId id="336" r:id="rId22"/>
    <p:sldId id="343" r:id="rId23"/>
    <p:sldId id="347" r:id="rId24"/>
    <p:sldId id="337" r:id="rId25"/>
    <p:sldId id="330" r:id="rId26"/>
  </p:sldIdLst>
  <p:sldSz cx="24387175" cy="13716000"/>
  <p:notesSz cx="6858000" cy="9144000"/>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4308">
          <p15:clr>
            <a:srgbClr val="A4A3A4"/>
          </p15:clr>
        </p15:guide>
        <p15:guide id="3" pos="105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161"/>
    <a:srgbClr val="EDC200"/>
    <a:srgbClr val="3D367E"/>
    <a:srgbClr val="F1B300"/>
    <a:srgbClr val="FFE791"/>
    <a:srgbClr val="FFCC66"/>
    <a:srgbClr val="E6DC8A"/>
    <a:srgbClr val="E3CB6A"/>
    <a:srgbClr val="F1E36F"/>
    <a:srgbClr val="FFDB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95" autoAdjust="0"/>
    <p:restoredTop sz="94299" autoAdjust="0"/>
  </p:normalViewPr>
  <p:slideViewPr>
    <p:cSldViewPr snapToGrid="0" snapToObjects="1">
      <p:cViewPr varScale="1">
        <p:scale>
          <a:sx n="58" d="100"/>
          <a:sy n="58" d="100"/>
        </p:scale>
        <p:origin x="216" y="90"/>
      </p:cViewPr>
      <p:guideLst>
        <p:guide orient="horz"/>
        <p:guide pos="14308"/>
        <p:guide pos="1053"/>
      </p:guideLst>
    </p:cSldViewPr>
  </p:slideViewPr>
  <p:outlineViewPr>
    <p:cViewPr>
      <p:scale>
        <a:sx n="33" d="100"/>
        <a:sy n="33" d="100"/>
      </p:scale>
      <p:origin x="0" y="15776"/>
    </p:cViewPr>
  </p:outlineViewPr>
  <p:notesTextViewPr>
    <p:cViewPr>
      <p:scale>
        <a:sx n="100" d="100"/>
        <a:sy n="100" d="100"/>
      </p:scale>
      <p:origin x="0" y="0"/>
    </p:cViewPr>
  </p:notesTextViewPr>
  <p:sorterViewPr>
    <p:cViewPr>
      <p:scale>
        <a:sx n="37" d="100"/>
        <a:sy n="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2534E0-C1B6-7341-BD62-0A870936238F}" type="datetime1">
              <a:rPr lang="en-US" smtClean="0">
                <a:latin typeface="Open Sans Light"/>
              </a:rPr>
              <a:t>9/11/2020</a:t>
            </a:fld>
            <a:endParaRPr lang="en-US" dirty="0">
              <a:latin typeface="Open Sans Ligh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latin typeface="Open Sans Light"/>
              </a:rPr>
              <a:t>San Francisco State University</a:t>
            </a:r>
            <a:endParaRPr lang="en-US" dirty="0">
              <a:latin typeface="Open Sans Ligh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Open Sans Light"/>
              </a:defRPr>
            </a:lvl1pPr>
          </a:lstStyle>
          <a:p>
            <a:fld id="{03844DE4-CBD3-6642-A3BB-3677EF870727}" type="datetime1">
              <a:rPr lang="en-US" smtClean="0"/>
              <a:t>9/11/2020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Open Sans Light"/>
              </a:defRPr>
            </a:lvl1pPr>
          </a:lstStyle>
          <a:p>
            <a:r>
              <a:rPr lang="en-US"/>
              <a:t>San Francisco State University</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a:t>Drag / Drop / Send to Back</a:t>
            </a:r>
          </a:p>
        </p:txBody>
      </p:sp>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6426223" y="3706854"/>
            <a:ext cx="5882547" cy="7777029"/>
          </a:xfrm>
        </p:spPr>
        <p:txBody>
          <a:bodyPr>
            <a:normAutofit/>
          </a:bodyPr>
          <a:lstStyle>
            <a:lvl1pPr>
              <a:defRPr sz="2800"/>
            </a:lvl1pPr>
          </a:lstStyle>
          <a:p>
            <a:r>
              <a:rPr lang="en-US"/>
              <a:t>Drag picture to placeholder or click icon to add</a:t>
            </a:r>
            <a:endParaRPr lang="en-US" dirty="0"/>
          </a:p>
        </p:txBody>
      </p:sp>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299538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Phone 6 White">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10102691" y="4239458"/>
            <a:ext cx="4181656" cy="7333648"/>
          </a:xfrm>
        </p:spPr>
        <p:txBody>
          <a:bodyPr>
            <a:normAutofit/>
          </a:bodyPr>
          <a:lstStyle>
            <a:lvl1pPr>
              <a:defRPr sz="2800"/>
            </a:lvl1pPr>
          </a:lstStyle>
          <a:p>
            <a:r>
              <a:rPr lang="en-US"/>
              <a:t>Drag picture to placeholder or click icon to add</a:t>
            </a:r>
            <a:endParaRPr lang="en-US" dirty="0"/>
          </a:p>
        </p:txBody>
      </p:sp>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Tree>
    <p:extLst>
      <p:ext uri="{BB962C8B-B14F-4D97-AF65-F5344CB8AC3E}">
        <p14:creationId xmlns:p14="http://schemas.microsoft.com/office/powerpoint/2010/main" val="163111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Pad Air">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5" name="Picture Placeholder 12"/>
          <p:cNvSpPr>
            <a:spLocks noGrp="1"/>
          </p:cNvSpPr>
          <p:nvPr>
            <p:ph type="pic" sz="quarter" idx="14"/>
          </p:nvPr>
        </p:nvSpPr>
        <p:spPr>
          <a:xfrm>
            <a:off x="8659448" y="4239457"/>
            <a:ext cx="6985290" cy="9729073"/>
          </a:xfrm>
        </p:spPr>
        <p:txBody>
          <a:bodyPr>
            <a:normAutofit/>
          </a:bodyPr>
          <a:lstStyle>
            <a:lvl1pPr>
              <a:defRPr sz="2800"/>
            </a:lvl1pPr>
          </a:lstStyle>
          <a:p>
            <a:r>
              <a:rPr lang="en-US"/>
              <a:t>Drag picture to placeholder or click icon to add</a:t>
            </a:r>
            <a:endParaRPr lang="en-US" dirty="0"/>
          </a:p>
        </p:txBody>
      </p:sp>
    </p:spTree>
    <p:extLst>
      <p:ext uri="{BB962C8B-B14F-4D97-AF65-F5344CB8AC3E}">
        <p14:creationId xmlns:p14="http://schemas.microsoft.com/office/powerpoint/2010/main" val="28211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7" name="Picture Placeholder 2"/>
          <p:cNvSpPr>
            <a:spLocks noGrp="1"/>
          </p:cNvSpPr>
          <p:nvPr>
            <p:ph type="pic" sz="quarter" idx="13"/>
          </p:nvPr>
        </p:nvSpPr>
        <p:spPr>
          <a:xfrm>
            <a:off x="8216900" y="3779838"/>
            <a:ext cx="7918450" cy="4987925"/>
          </a:xfrm>
        </p:spPr>
        <p:txBody>
          <a:bodyPr/>
          <a:lstStyle/>
          <a:p>
            <a:r>
              <a:rPr lang="en-US"/>
              <a:t>Drag picture to placeholder or click icon to add</a:t>
            </a:r>
          </a:p>
        </p:txBody>
      </p:sp>
    </p:spTree>
    <p:extLst>
      <p:ext uri="{BB962C8B-B14F-4D97-AF65-F5344CB8AC3E}">
        <p14:creationId xmlns:p14="http://schemas.microsoft.com/office/powerpoint/2010/main" val="31271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sktop">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7" name="Picture Placeholder 2"/>
          <p:cNvSpPr>
            <a:spLocks noGrp="1"/>
          </p:cNvSpPr>
          <p:nvPr>
            <p:ph type="pic" sz="quarter" idx="13"/>
          </p:nvPr>
        </p:nvSpPr>
        <p:spPr>
          <a:xfrm>
            <a:off x="8077200" y="3749677"/>
            <a:ext cx="7918450" cy="4378323"/>
          </a:xfrm>
        </p:spPr>
        <p:txBody>
          <a:bodyPr/>
          <a:lstStyle/>
          <a:p>
            <a:r>
              <a:rPr lang="en-US"/>
              <a:t>Drag picture to placeholder or click icon to add</a:t>
            </a:r>
          </a:p>
        </p:txBody>
      </p:sp>
    </p:spTree>
    <p:extLst>
      <p:ext uri="{BB962C8B-B14F-4D97-AF65-F5344CB8AC3E}">
        <p14:creationId xmlns:p14="http://schemas.microsoft.com/office/powerpoint/2010/main" val="392381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909784" y="510459"/>
            <a:ext cx="824808" cy="462198"/>
          </a:xfrm>
        </p:spPr>
        <p:txBody>
          <a:bodyPr/>
          <a:lstStyle/>
          <a:p>
            <a:fld id="{C9468CE9-3F3D-1446-A027-4B4CDD3883B0}" type="slidenum">
              <a:rPr lang="en-US" smtClean="0"/>
              <a:t>‹#›</a:t>
            </a:fld>
            <a:endParaRPr lang="en-US"/>
          </a:p>
        </p:txBody>
      </p:sp>
      <p:sp>
        <p:nvSpPr>
          <p:cNvPr id="4" name="Picture Placeholder 3"/>
          <p:cNvSpPr>
            <a:spLocks noGrp="1"/>
          </p:cNvSpPr>
          <p:nvPr>
            <p:ph type="pic" sz="quarter" idx="13"/>
          </p:nvPr>
        </p:nvSpPr>
        <p:spPr>
          <a:xfrm>
            <a:off x="-1" y="3318969"/>
            <a:ext cx="24387175" cy="5917778"/>
          </a:xfrm>
        </p:spPr>
        <p:txBody>
          <a:bodyPr/>
          <a:lstStyle/>
          <a:p>
            <a:r>
              <a:rPr lang="en-US"/>
              <a:t>Drag picture to placeholder or click icon to add</a:t>
            </a:r>
          </a:p>
        </p:txBody>
      </p:sp>
    </p:spTree>
    <p:extLst>
      <p:ext uri="{BB962C8B-B14F-4D97-AF65-F5344CB8AC3E}">
        <p14:creationId xmlns:p14="http://schemas.microsoft.com/office/powerpoint/2010/main" val="24440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22909784" y="510459"/>
            <a:ext cx="824808" cy="462198"/>
          </a:xfrm>
          <a:prstGeom prst="rect">
            <a:avLst/>
          </a:prstGeom>
          <a:solidFill>
            <a:schemeClr val="bg2"/>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grpSp>
        <p:nvGrpSpPr>
          <p:cNvPr id="12" name="Group 11"/>
          <p:cNvGrpSpPr/>
          <p:nvPr/>
        </p:nvGrpSpPr>
        <p:grpSpPr>
          <a:xfrm>
            <a:off x="-28864" y="13604787"/>
            <a:ext cx="24538664" cy="181430"/>
            <a:chOff x="606161" y="2106824"/>
            <a:chExt cx="6205940" cy="1241188"/>
          </a:xfrm>
        </p:grpSpPr>
        <p:sp>
          <p:nvSpPr>
            <p:cNvPr id="7" name="Rectangle 6"/>
            <p:cNvSpPr/>
            <p:nvPr userDrawn="1"/>
          </p:nvSpPr>
          <p:spPr>
            <a:xfrm>
              <a:off x="606161" y="2106824"/>
              <a:ext cx="1241188" cy="12411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8" name="Rectangle 7"/>
            <p:cNvSpPr/>
            <p:nvPr userDrawn="1"/>
          </p:nvSpPr>
          <p:spPr>
            <a:xfrm>
              <a:off x="1847349" y="2106824"/>
              <a:ext cx="1241188" cy="124118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9" name="Rectangle 8"/>
            <p:cNvSpPr/>
            <p:nvPr userDrawn="1"/>
          </p:nvSpPr>
          <p:spPr>
            <a:xfrm>
              <a:off x="3088537" y="2106824"/>
              <a:ext cx="1241188" cy="12411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0" name="Rectangle 9"/>
            <p:cNvSpPr/>
            <p:nvPr userDrawn="1"/>
          </p:nvSpPr>
          <p:spPr>
            <a:xfrm>
              <a:off x="4329725" y="2106824"/>
              <a:ext cx="1241188" cy="12411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sp>
          <p:nvSpPr>
            <p:cNvPr id="11" name="Rectangle 10"/>
            <p:cNvSpPr/>
            <p:nvPr userDrawn="1"/>
          </p:nvSpPr>
          <p:spPr>
            <a:xfrm>
              <a:off x="5570913" y="2106824"/>
              <a:ext cx="1241188" cy="12411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Open Sans Light"/>
              </a:endParaRPr>
            </a:p>
          </p:txBody>
        </p:sp>
      </p:gr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5" r:id="rId3"/>
    <p:sldLayoutId id="2147483677" r:id="rId4"/>
    <p:sldLayoutId id="2147483678" r:id="rId5"/>
    <p:sldLayoutId id="2147483679" r:id="rId6"/>
    <p:sldLayoutId id="2147483680" r:id="rId7"/>
    <p:sldLayoutId id="2147483681" r:id="rId8"/>
    <p:sldLayoutId id="2147483682"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myacpa.org/docs/acpaadvisormanualpdf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fsu.campuslabs.com/engage/"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psaem.sfsu.edu/sites/default/files/SFSU_Time_Place_and_Manner_Policy.pdf" TargetMode="External"/><Relationship Id="rId2" Type="http://schemas.openxmlformats.org/officeDocument/2006/relationships/hyperlink" Target="https://calstate.policystat.com/policy/6591312/latest/"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activities.sfsu.edu/" TargetMode="External"/><Relationship Id="rId2" Type="http://schemas.openxmlformats.org/officeDocument/2006/relationships/hyperlink" Target="mailto:activities@sfs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662478" y="6552957"/>
            <a:ext cx="17131486" cy="1243505"/>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8800" b="1" dirty="0">
                <a:solidFill>
                  <a:schemeClr val="bg1"/>
                </a:solidFill>
                <a:effectLst/>
              </a:rPr>
              <a:t>San Francisco State University</a:t>
            </a:r>
          </a:p>
        </p:txBody>
      </p:sp>
      <p:pic>
        <p:nvPicPr>
          <p:cNvPr id="3" name="Picture 2" descr="Shield for San Francisco State Univer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9573" y="2071133"/>
            <a:ext cx="3654379" cy="3654379"/>
          </a:xfrm>
          <a:prstGeom prst="rect">
            <a:avLst/>
          </a:prstGeom>
        </p:spPr>
      </p:pic>
    </p:spTree>
    <p:extLst>
      <p:ext uri="{BB962C8B-B14F-4D97-AF65-F5344CB8AC3E}">
        <p14:creationId xmlns:p14="http://schemas.microsoft.com/office/powerpoint/2010/main" val="21930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3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The Role of the Advisor</a:t>
            </a:r>
          </a:p>
        </p:txBody>
      </p:sp>
      <p:sp>
        <p:nvSpPr>
          <p:cNvPr id="3" name="Subtitle 2"/>
          <p:cNvSpPr>
            <a:spLocks noGrp="1"/>
          </p:cNvSpPr>
          <p:nvPr>
            <p:ph type="subTitle" idx="4294967295"/>
          </p:nvPr>
        </p:nvSpPr>
        <p:spPr>
          <a:xfrm>
            <a:off x="1897367" y="3739214"/>
            <a:ext cx="20655937" cy="6356743"/>
          </a:xfrm>
        </p:spPr>
        <p:txBody>
          <a:bodyPr>
            <a:spAutoFit/>
          </a:bodyPr>
          <a:lstStyle/>
          <a:p>
            <a:pPr algn="just">
              <a:lnSpc>
                <a:spcPct val="110000"/>
              </a:lnSpc>
            </a:pPr>
            <a:r>
              <a:rPr lang="en-US" sz="4800" b="1" dirty="0">
                <a:solidFill>
                  <a:schemeClr val="tx1"/>
                </a:solidFill>
                <a:latin typeface="Open Sans"/>
                <a:cs typeface="Open Sans"/>
              </a:rPr>
              <a:t>Advisor Eligibility</a:t>
            </a:r>
          </a:p>
          <a:p>
            <a:pPr algn="l"/>
            <a:r>
              <a:rPr lang="en-US" sz="4400" dirty="0">
                <a:solidFill>
                  <a:schemeClr val="tx1"/>
                </a:solidFill>
              </a:rPr>
              <a:t>To serve as an advisor to a student organization at SF State, a person must be a university employee (</a:t>
            </a:r>
            <a:r>
              <a:rPr lang="en-US" sz="4400" i="1" dirty="0">
                <a:solidFill>
                  <a:schemeClr val="tx1"/>
                </a:solidFill>
              </a:rPr>
              <a:t>not </a:t>
            </a:r>
            <a:r>
              <a:rPr lang="en-US" sz="4400" dirty="0">
                <a:solidFill>
                  <a:schemeClr val="tx1"/>
                </a:solidFill>
              </a:rPr>
              <a:t>of an auxiliary entity). Eligible employees must complete the Advisor Orientation and the Advisor Registration process. Additionally, the advisor has to be located on campus. An advisor on sabbatical or on an extended leave of absence should identify an alternative advisor during their absence from campus.</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339688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The Role of the Advisor</a:t>
            </a:r>
          </a:p>
        </p:txBody>
      </p:sp>
      <p:sp>
        <p:nvSpPr>
          <p:cNvPr id="3" name="Subtitle 2"/>
          <p:cNvSpPr>
            <a:spLocks noGrp="1"/>
          </p:cNvSpPr>
          <p:nvPr>
            <p:ph type="subTitle" idx="4294967295"/>
          </p:nvPr>
        </p:nvSpPr>
        <p:spPr>
          <a:xfrm>
            <a:off x="1897367" y="3739214"/>
            <a:ext cx="20655937" cy="8665003"/>
          </a:xfrm>
        </p:spPr>
        <p:txBody>
          <a:bodyPr numCol="2">
            <a:spAutoFit/>
          </a:bodyPr>
          <a:lstStyle/>
          <a:p>
            <a:pPr algn="just">
              <a:lnSpc>
                <a:spcPct val="110000"/>
              </a:lnSpc>
            </a:pPr>
            <a:r>
              <a:rPr lang="en-US" sz="4800" b="1" dirty="0">
                <a:solidFill>
                  <a:schemeClr val="tx1"/>
                </a:solidFill>
                <a:latin typeface="Open Sans"/>
                <a:cs typeface="Open Sans"/>
              </a:rPr>
              <a:t>Advisor Expectations</a:t>
            </a:r>
          </a:p>
          <a:p>
            <a:pPr marL="514350" lvl="0" indent="-514350" algn="l">
              <a:buFont typeface="Arial" panose="020B0604020202020204" pitchFamily="34" charset="0"/>
              <a:buChar char="•"/>
            </a:pPr>
            <a:r>
              <a:rPr lang="en-US" sz="3200" dirty="0">
                <a:solidFill>
                  <a:schemeClr val="tx1"/>
                </a:solidFill>
              </a:rPr>
              <a:t>Be familiar with their organization’s constitution and bylaws</a:t>
            </a:r>
          </a:p>
          <a:p>
            <a:pPr marL="514350" lvl="0" indent="-514350" algn="l">
              <a:buFont typeface="Arial" panose="020B0604020202020204" pitchFamily="34" charset="0"/>
              <a:buChar char="•"/>
            </a:pPr>
            <a:r>
              <a:rPr lang="en-US" sz="3200" dirty="0">
                <a:solidFill>
                  <a:schemeClr val="tx1"/>
                </a:solidFill>
              </a:rPr>
              <a:t>If applicable, be familiar with the constitution and bylaws of the organization’s inter/national affiliate </a:t>
            </a:r>
          </a:p>
          <a:p>
            <a:pPr marL="514350" lvl="0" indent="-514350" algn="l">
              <a:buFont typeface="Arial" panose="020B0604020202020204" pitchFamily="34" charset="0"/>
              <a:buChar char="•"/>
            </a:pPr>
            <a:r>
              <a:rPr lang="en-US" sz="3200" dirty="0">
                <a:solidFill>
                  <a:schemeClr val="tx1"/>
                </a:solidFill>
              </a:rPr>
              <a:t>Assist Student Activities &amp; Events and San Francisco State University in upholding university policy</a:t>
            </a:r>
          </a:p>
          <a:p>
            <a:pPr marL="514350" lvl="0" indent="-514350" algn="l">
              <a:buFont typeface="Arial" panose="020B0604020202020204" pitchFamily="34" charset="0"/>
              <a:buChar char="•"/>
            </a:pPr>
            <a:r>
              <a:rPr lang="en-US" sz="3200" dirty="0">
                <a:solidFill>
                  <a:schemeClr val="tx1"/>
                </a:solidFill>
              </a:rPr>
              <a:t>Ensure the organization is registered appropriately</a:t>
            </a:r>
          </a:p>
          <a:p>
            <a:pPr marL="514350" lvl="0" indent="-514350" algn="l">
              <a:buFont typeface="Arial" panose="020B0604020202020204" pitchFamily="34" charset="0"/>
              <a:buChar char="•"/>
            </a:pPr>
            <a:r>
              <a:rPr lang="en-US" sz="3200" dirty="0">
                <a:solidFill>
                  <a:schemeClr val="tx1"/>
                </a:solidFill>
              </a:rPr>
              <a:t>Facilitate their student organization through the reregistration process</a:t>
            </a:r>
          </a:p>
          <a:p>
            <a:pPr marL="514350" lvl="0" indent="-514350" algn="l">
              <a:buFont typeface="Arial" panose="020B0604020202020204" pitchFamily="34" charset="0"/>
              <a:buChar char="•"/>
            </a:pPr>
            <a:r>
              <a:rPr lang="en-US" sz="3200" dirty="0">
                <a:solidFill>
                  <a:schemeClr val="tx1"/>
                </a:solidFill>
              </a:rPr>
              <a:t>Be willing to assist their student organization members with programming questions, the event planning and request process, banking processes, and funding requests</a:t>
            </a:r>
          </a:p>
          <a:p>
            <a:pPr marL="514350" lvl="0" indent="-514350" algn="l">
              <a:buFont typeface="Arial" panose="020B0604020202020204" pitchFamily="34" charset="0"/>
              <a:buChar char="•"/>
            </a:pPr>
            <a:r>
              <a:rPr lang="en-US" sz="3200" dirty="0">
                <a:solidFill>
                  <a:schemeClr val="tx1"/>
                </a:solidFill>
              </a:rPr>
              <a:t>Determine an alternate advisor in the event of an extended absence (sabbatical, medical leave, leave of absence, teaching abroad, etc.). All alternate advisors must be reported ASAP to Student Activities and Events.</a:t>
            </a:r>
          </a:p>
          <a:p>
            <a:pPr marL="514350" lvl="0" indent="-514350" algn="l">
              <a:buFont typeface="Arial" panose="020B0604020202020204" pitchFamily="34" charset="0"/>
              <a:buChar char="•"/>
            </a:pPr>
            <a:r>
              <a:rPr lang="en-US" sz="3200" dirty="0">
                <a:solidFill>
                  <a:schemeClr val="tx1"/>
                </a:solidFill>
              </a:rPr>
              <a:t>Never project own agenda on student organization or manipulate the student organization into serving your own personal or professional needs.</a:t>
            </a:r>
          </a:p>
          <a:p>
            <a:pPr marL="514350" lvl="0" indent="-514350" algn="l">
              <a:buFont typeface="Arial" panose="020B0604020202020204" pitchFamily="34" charset="0"/>
              <a:buChar char="•"/>
            </a:pPr>
            <a:r>
              <a:rPr lang="en-US" sz="3200" dirty="0">
                <a:solidFill>
                  <a:schemeClr val="tx1"/>
                </a:solidFill>
              </a:rPr>
              <a:t>Never make decisions for the organization or its members.</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4201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The Role of the Advisor</a:t>
            </a:r>
          </a:p>
        </p:txBody>
      </p:sp>
      <p:sp>
        <p:nvSpPr>
          <p:cNvPr id="3" name="Subtitle 2"/>
          <p:cNvSpPr>
            <a:spLocks noGrp="1"/>
          </p:cNvSpPr>
          <p:nvPr>
            <p:ph type="subTitle" idx="4294967295"/>
          </p:nvPr>
        </p:nvSpPr>
        <p:spPr>
          <a:xfrm>
            <a:off x="1897367" y="3739214"/>
            <a:ext cx="20655937" cy="5741703"/>
          </a:xfrm>
        </p:spPr>
        <p:txBody>
          <a:bodyPr>
            <a:spAutoFit/>
          </a:bodyPr>
          <a:lstStyle/>
          <a:p>
            <a:pPr algn="l">
              <a:lnSpc>
                <a:spcPct val="110000"/>
              </a:lnSpc>
            </a:pPr>
            <a:r>
              <a:rPr lang="en-US" sz="4800" b="1" dirty="0">
                <a:solidFill>
                  <a:schemeClr val="tx1"/>
                </a:solidFill>
                <a:latin typeface="Open Sans"/>
                <a:cs typeface="Open Sans"/>
              </a:rPr>
              <a:t>Roles of the Advisor</a:t>
            </a:r>
          </a:p>
          <a:p>
            <a:pPr algn="l"/>
            <a:r>
              <a:rPr lang="en-US" sz="3200" dirty="0">
                <a:solidFill>
                  <a:schemeClr val="tx1"/>
                </a:solidFill>
              </a:rPr>
              <a:t>The advisor to a student organization contributes to the success of each of the students and of the organization. While the constitution and the bylaws of a student organization might remain relatively similar from year-to-year, the longer you serve in this role, the more you will see the variations of you student organization. Dynamics can change with the student leadership, the active members, and the programmatic goals of the club. With this, advising styles can shift from year to year, semester to semester or even week to week. </a:t>
            </a:r>
          </a:p>
          <a:p>
            <a:pPr algn="l"/>
            <a:r>
              <a:rPr lang="en-US" sz="3200" dirty="0">
                <a:solidFill>
                  <a:schemeClr val="tx1"/>
                </a:solidFill>
              </a:rPr>
              <a:t> </a:t>
            </a:r>
          </a:p>
          <a:p>
            <a:pPr algn="l"/>
            <a:r>
              <a:rPr lang="en-US" sz="3200" dirty="0">
                <a:solidFill>
                  <a:schemeClr val="tx1"/>
                </a:solidFill>
              </a:rPr>
              <a:t>Below is a list of some of the roles you may assume as an advisor:</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4" name="Rectangle 3">
            <a:extLst>
              <a:ext uri="{FF2B5EF4-FFF2-40B4-BE49-F238E27FC236}">
                <a16:creationId xmlns:a16="http://schemas.microsoft.com/office/drawing/2014/main" id="{6586AAAD-E351-473C-B837-07AD2E0E6E98}"/>
              </a:ext>
            </a:extLst>
          </p:cNvPr>
          <p:cNvSpPr/>
          <p:nvPr/>
        </p:nvSpPr>
        <p:spPr>
          <a:xfrm>
            <a:off x="3674809" y="9480917"/>
            <a:ext cx="6957749" cy="4031873"/>
          </a:xfrm>
          <a:prstGeom prst="rect">
            <a:avLst/>
          </a:prstGeom>
        </p:spPr>
        <p:txBody>
          <a:bodyPr wrap="square" numCol="2">
            <a:spAutoFit/>
          </a:bodyPr>
          <a:lstStyle/>
          <a:p>
            <a:pPr marL="457200" indent="-457200">
              <a:buFont typeface="Arial" panose="020B0604020202020204" pitchFamily="34" charset="0"/>
              <a:buChar char="•"/>
            </a:pPr>
            <a:r>
              <a:rPr lang="en-US" sz="3200" dirty="0">
                <a:latin typeface="Open Sans Light"/>
              </a:rPr>
              <a:t>Mentor</a:t>
            </a:r>
          </a:p>
          <a:p>
            <a:pPr marL="457200" indent="-457200">
              <a:buFont typeface="Arial" panose="020B0604020202020204" pitchFamily="34" charset="0"/>
              <a:buChar char="•"/>
            </a:pPr>
            <a:r>
              <a:rPr lang="en-US" sz="3200" dirty="0">
                <a:latin typeface="Open Sans Light"/>
              </a:rPr>
              <a:t>Team Builder</a:t>
            </a:r>
          </a:p>
          <a:p>
            <a:pPr marL="457200" indent="-457200">
              <a:buFont typeface="Arial" panose="020B0604020202020204" pitchFamily="34" charset="0"/>
              <a:buChar char="•"/>
            </a:pPr>
            <a:r>
              <a:rPr lang="en-US" sz="3200" dirty="0">
                <a:latin typeface="Open Sans Light"/>
              </a:rPr>
              <a:t>Conflict Manager</a:t>
            </a:r>
          </a:p>
          <a:p>
            <a:pPr marL="457200" indent="-457200">
              <a:buFont typeface="Arial" panose="020B0604020202020204" pitchFamily="34" charset="0"/>
              <a:buChar char="•"/>
            </a:pPr>
            <a:r>
              <a:rPr lang="en-US" sz="3200" dirty="0">
                <a:latin typeface="Open Sans Light"/>
              </a:rPr>
              <a:t>Reflective </a:t>
            </a:r>
            <a:br>
              <a:rPr lang="en-US" sz="3200" dirty="0">
                <a:latin typeface="Open Sans Light"/>
              </a:rPr>
            </a:br>
            <a:r>
              <a:rPr lang="en-US" sz="3200" dirty="0">
                <a:latin typeface="Open Sans Light"/>
              </a:rPr>
              <a:t>Agent</a:t>
            </a:r>
          </a:p>
          <a:p>
            <a:pPr marL="457200" indent="-457200">
              <a:buFont typeface="Arial" panose="020B0604020202020204" pitchFamily="34" charset="0"/>
              <a:buChar char="•"/>
            </a:pPr>
            <a:endParaRPr lang="en-US" sz="3200" dirty="0">
              <a:latin typeface="Open Sans Light"/>
            </a:endParaRPr>
          </a:p>
          <a:p>
            <a:pPr marL="457200" indent="-457200">
              <a:buFont typeface="Arial" panose="020B0604020202020204" pitchFamily="34" charset="0"/>
              <a:buChar char="•"/>
            </a:pPr>
            <a:endParaRPr lang="en-US" sz="3200" dirty="0">
              <a:latin typeface="Open Sans Light"/>
            </a:endParaRPr>
          </a:p>
          <a:p>
            <a:pPr marL="457200" indent="-457200">
              <a:buFont typeface="Arial" panose="020B0604020202020204" pitchFamily="34" charset="0"/>
              <a:buChar char="•"/>
            </a:pPr>
            <a:r>
              <a:rPr lang="en-US" sz="3200" dirty="0">
                <a:latin typeface="Open Sans Light"/>
              </a:rPr>
              <a:t>Educator</a:t>
            </a:r>
          </a:p>
          <a:p>
            <a:pPr marL="457200" indent="-457200">
              <a:buFont typeface="Arial" panose="020B0604020202020204" pitchFamily="34" charset="0"/>
              <a:buChar char="•"/>
            </a:pPr>
            <a:r>
              <a:rPr lang="en-US" sz="3200" dirty="0">
                <a:latin typeface="Open Sans Light"/>
              </a:rPr>
              <a:t>Motivator</a:t>
            </a:r>
          </a:p>
          <a:p>
            <a:pPr marL="457200" indent="-457200">
              <a:buFont typeface="Arial" panose="020B0604020202020204" pitchFamily="34" charset="0"/>
              <a:buChar char="•"/>
            </a:pPr>
            <a:r>
              <a:rPr lang="en-US" sz="3200" dirty="0">
                <a:latin typeface="Open Sans Light"/>
              </a:rPr>
              <a:t>Policy Interpreter</a:t>
            </a:r>
          </a:p>
          <a:p>
            <a:pPr marL="457200" indent="-457200">
              <a:buFont typeface="Arial" panose="020B0604020202020204" pitchFamily="34" charset="0"/>
              <a:buChar char="•"/>
            </a:pPr>
            <a:r>
              <a:rPr lang="en-US" sz="3200" dirty="0">
                <a:latin typeface="Open Sans Light"/>
              </a:rPr>
              <a:t>Cheerleader</a:t>
            </a:r>
          </a:p>
        </p:txBody>
      </p:sp>
    </p:spTree>
    <p:extLst>
      <p:ext uri="{BB962C8B-B14F-4D97-AF65-F5344CB8AC3E}">
        <p14:creationId xmlns:p14="http://schemas.microsoft.com/office/powerpoint/2010/main" val="159750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Advising Styles</a:t>
            </a:r>
          </a:p>
        </p:txBody>
      </p:sp>
      <p:sp>
        <p:nvSpPr>
          <p:cNvPr id="3" name="Subtitle 2"/>
          <p:cNvSpPr>
            <a:spLocks noGrp="1"/>
          </p:cNvSpPr>
          <p:nvPr>
            <p:ph type="subTitle" idx="4294967295"/>
          </p:nvPr>
        </p:nvSpPr>
        <p:spPr>
          <a:xfrm>
            <a:off x="318978" y="3228854"/>
            <a:ext cx="24068198" cy="9518955"/>
          </a:xfrm>
        </p:spPr>
        <p:txBody>
          <a:bodyPr wrap="square">
            <a:spAutoFit/>
          </a:bodyPr>
          <a:lstStyle/>
          <a:p>
            <a:pPr marL="457200" lvl="0" indent="-457200" algn="l">
              <a:buFont typeface="Arial" panose="020B0604020202020204" pitchFamily="34" charset="0"/>
              <a:buChar char="•"/>
            </a:pPr>
            <a:r>
              <a:rPr lang="en-US" sz="3600" u="sng" dirty="0">
                <a:solidFill>
                  <a:schemeClr val="tx1"/>
                </a:solidFill>
              </a:rPr>
              <a:t>Directing:</a:t>
            </a:r>
            <a:r>
              <a:rPr lang="en-US" sz="3600" dirty="0">
                <a:solidFill>
                  <a:schemeClr val="tx1"/>
                </a:solidFill>
              </a:rPr>
              <a:t> The advisor provides specific instructions and closely supervises task accomplishments. Many times, advisors may struggle with students because they believe that they need a higher level of interaction or direction when the student is actually able to accept more of a delegating style and vice versa</a:t>
            </a:r>
          </a:p>
          <a:p>
            <a:pPr marL="457200" lvl="0" indent="-457200" algn="l">
              <a:buFont typeface="Arial" panose="020B0604020202020204" pitchFamily="34" charset="0"/>
              <a:buChar char="•"/>
            </a:pPr>
            <a:r>
              <a:rPr lang="en-US" sz="3600" u="sng" dirty="0">
                <a:solidFill>
                  <a:schemeClr val="tx1"/>
                </a:solidFill>
              </a:rPr>
              <a:t>Coaching:</a:t>
            </a:r>
            <a:r>
              <a:rPr lang="en-US" sz="3600" dirty="0">
                <a:solidFill>
                  <a:schemeClr val="tx1"/>
                </a:solidFill>
              </a:rPr>
              <a:t> The advisor continues to direct and closely supervise task accomplishments, but also explains decisions, solicits suggestions, and supports progress. Use this style with groups that have a few leaders that are at a higher readiness level who will need your support with the rest of the group to get things accomplished. </a:t>
            </a:r>
            <a:br>
              <a:rPr lang="en-US" sz="3600" dirty="0">
                <a:solidFill>
                  <a:schemeClr val="tx1"/>
                </a:solidFill>
              </a:rPr>
            </a:br>
            <a:r>
              <a:rPr lang="en-US" sz="2800" dirty="0">
                <a:solidFill>
                  <a:schemeClr val="tx1"/>
                </a:solidFill>
              </a:rPr>
              <a:t>**This does </a:t>
            </a:r>
            <a:r>
              <a:rPr lang="en-US" sz="2800" b="1" dirty="0">
                <a:solidFill>
                  <a:schemeClr val="tx1"/>
                </a:solidFill>
              </a:rPr>
              <a:t>not</a:t>
            </a:r>
            <a:r>
              <a:rPr lang="en-US" sz="2800" dirty="0">
                <a:solidFill>
                  <a:schemeClr val="tx1"/>
                </a:solidFill>
              </a:rPr>
              <a:t> mean that the advisor can also be the coach for Sport Clubs. This is a strategy, not an official title. Coaches are not allowed to also hold advisor positions.</a:t>
            </a:r>
          </a:p>
          <a:p>
            <a:pPr marL="457200" lvl="0" indent="-457200" algn="l">
              <a:buFont typeface="Arial" panose="020B0604020202020204" pitchFamily="34" charset="0"/>
              <a:buChar char="•"/>
            </a:pPr>
            <a:r>
              <a:rPr lang="en-US" sz="3600" u="sng" dirty="0">
                <a:solidFill>
                  <a:schemeClr val="tx1"/>
                </a:solidFill>
              </a:rPr>
              <a:t>Supporting:</a:t>
            </a:r>
            <a:r>
              <a:rPr lang="en-US" sz="3600" dirty="0">
                <a:solidFill>
                  <a:schemeClr val="tx1"/>
                </a:solidFill>
              </a:rPr>
              <a:t> The advisor facilitates and supports the efforts toward task accomplishments and shares responsibilities for decision making with the students. Use this style with students or groups that are just starting to understand the concepts that will lead to success – the group is just starting to “get it.” </a:t>
            </a:r>
          </a:p>
          <a:p>
            <a:pPr marL="457200" lvl="0" indent="-457200" algn="l">
              <a:buFont typeface="Arial" panose="020B0604020202020204" pitchFamily="34" charset="0"/>
              <a:buChar char="•"/>
            </a:pPr>
            <a:r>
              <a:rPr lang="en-US" sz="3600" u="sng" dirty="0">
                <a:solidFill>
                  <a:schemeClr val="tx1"/>
                </a:solidFill>
              </a:rPr>
              <a:t>Delegating:</a:t>
            </a:r>
            <a:r>
              <a:rPr lang="en-US" sz="3600" dirty="0">
                <a:solidFill>
                  <a:schemeClr val="tx1"/>
                </a:solidFill>
              </a:rPr>
              <a:t> The advisor empowers the students to conduct their own decision making, problem solving, and delegating. Use this style with students and groups that are at a high level of readiness</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33080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Advising Skills</a:t>
            </a:r>
          </a:p>
        </p:txBody>
      </p:sp>
      <p:sp>
        <p:nvSpPr>
          <p:cNvPr id="3" name="Subtitle 2"/>
          <p:cNvSpPr>
            <a:spLocks noGrp="1"/>
          </p:cNvSpPr>
          <p:nvPr>
            <p:ph type="subTitle" idx="4294967295"/>
          </p:nvPr>
        </p:nvSpPr>
        <p:spPr>
          <a:xfrm>
            <a:off x="1829038" y="3526566"/>
            <a:ext cx="20729099" cy="8287848"/>
          </a:xfrm>
        </p:spPr>
        <p:txBody>
          <a:bodyPr wrap="square">
            <a:spAutoFit/>
          </a:bodyPr>
          <a:lstStyle/>
          <a:p>
            <a:pPr marL="571500" indent="-571500" algn="l">
              <a:buFont typeface="Arial" panose="020B0604020202020204" pitchFamily="34" charset="0"/>
              <a:buChar char="•"/>
            </a:pPr>
            <a:r>
              <a:rPr lang="en-US" sz="3600" u="sng" dirty="0">
                <a:solidFill>
                  <a:schemeClr val="tx1"/>
                </a:solidFill>
              </a:rPr>
              <a:t>Flexibility:</a:t>
            </a:r>
            <a:r>
              <a:rPr lang="en-US" sz="3600" dirty="0">
                <a:solidFill>
                  <a:schemeClr val="tx1"/>
                </a:solidFill>
              </a:rPr>
              <a:t> You must be able to move from one style to another in order to meet the needs of the different types of students and multiple circumstances you will encounter</a:t>
            </a:r>
          </a:p>
          <a:p>
            <a:pPr marL="571500" lvl="0" indent="-571500" algn="l">
              <a:buFont typeface="Arial" panose="020B0604020202020204" pitchFamily="34" charset="0"/>
              <a:buChar char="•"/>
            </a:pPr>
            <a:r>
              <a:rPr lang="en-US" sz="3600" u="sng" dirty="0">
                <a:solidFill>
                  <a:schemeClr val="tx1"/>
                </a:solidFill>
              </a:rPr>
              <a:t>Diagnosis:</a:t>
            </a:r>
            <a:r>
              <a:rPr lang="en-US" sz="3600" dirty="0">
                <a:solidFill>
                  <a:schemeClr val="tx1"/>
                </a:solidFill>
              </a:rPr>
              <a:t> You have to learn how to diagnose the needs of the students you advise. Determining what is needed as opposed to what is wanted is sometimes challenging. It is also important to note that what is needed is not always the thing that will get the most positive response – it is what will lead the student through a problem, set the standard for the future, or help to teach the student a valuable lesson.  </a:t>
            </a:r>
          </a:p>
          <a:p>
            <a:pPr marL="571500" lvl="0" indent="-571500" algn="l">
              <a:buFont typeface="Arial" panose="020B0604020202020204" pitchFamily="34" charset="0"/>
              <a:buChar char="•"/>
            </a:pPr>
            <a:r>
              <a:rPr lang="en-US" sz="3600" u="sng" dirty="0">
                <a:solidFill>
                  <a:schemeClr val="tx1"/>
                </a:solidFill>
              </a:rPr>
              <a:t>Contracting:</a:t>
            </a:r>
            <a:r>
              <a:rPr lang="en-US" sz="3600" dirty="0">
                <a:solidFill>
                  <a:schemeClr val="tx1"/>
                </a:solidFill>
              </a:rPr>
              <a:t> You have to learn how to come to some agreements with students. It can be helpful to work together to reach an agreement as to which advising style they seek from you. This is a valuable lesson for assisting students with understanding the rules of engagement and interaction that will be carried forth as they mature. </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32732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The Role of the Advisor</a:t>
            </a:r>
          </a:p>
        </p:txBody>
      </p:sp>
      <p:sp>
        <p:nvSpPr>
          <p:cNvPr id="3" name="Subtitle 2"/>
          <p:cNvSpPr>
            <a:spLocks noGrp="1"/>
          </p:cNvSpPr>
          <p:nvPr>
            <p:ph type="subTitle" idx="4294967295"/>
          </p:nvPr>
        </p:nvSpPr>
        <p:spPr>
          <a:xfrm>
            <a:off x="1829038" y="3526566"/>
            <a:ext cx="20729099" cy="6405987"/>
          </a:xfrm>
        </p:spPr>
        <p:txBody>
          <a:bodyPr wrap="square">
            <a:spAutoFit/>
          </a:bodyPr>
          <a:lstStyle/>
          <a:p>
            <a:r>
              <a:rPr lang="en-US" sz="4800" i="1" dirty="0">
                <a:solidFill>
                  <a:schemeClr val="tx1"/>
                </a:solidFill>
              </a:rPr>
              <a:t>As always, Student Activities and Events at SF State is here to support </a:t>
            </a:r>
            <a:r>
              <a:rPr lang="en-US" sz="4800" b="1" i="1" dirty="0">
                <a:solidFill>
                  <a:srgbClr val="231161"/>
                </a:solidFill>
              </a:rPr>
              <a:t>YOU</a:t>
            </a:r>
            <a:r>
              <a:rPr lang="en-US" sz="4800" i="1" dirty="0">
                <a:solidFill>
                  <a:schemeClr val="tx1"/>
                </a:solidFill>
              </a:rPr>
              <a:t> as the advisor as you develop, hone, and explore the different skills necessary for a successful tenure as a student organization’s advisor. Please do not hesitate to reach out to us to request guidance, resources, support, and encouragement.</a:t>
            </a:r>
          </a:p>
          <a:p>
            <a:endParaRPr lang="en-US" sz="6600" i="1" dirty="0">
              <a:solidFill>
                <a:schemeClr val="tx1"/>
              </a:solidFill>
            </a:endParaRP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194846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662478" y="5745516"/>
            <a:ext cx="17131486" cy="1232800"/>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9600" b="1" dirty="0">
                <a:solidFill>
                  <a:schemeClr val="bg1"/>
                </a:solidFill>
              </a:rPr>
              <a:t>Advisor Resources &amp; Tools</a:t>
            </a:r>
          </a:p>
          <a:p>
            <a:pPr>
              <a:lnSpc>
                <a:spcPct val="90000"/>
              </a:lnSpc>
              <a:tabLst>
                <a:tab pos="4983873" algn="l"/>
              </a:tabLst>
            </a:pPr>
            <a:endParaRPr lang="en-US" sz="9600" b="1" dirty="0">
              <a:solidFill>
                <a:schemeClr val="bg1"/>
              </a:solidFill>
            </a:endParaRPr>
          </a:p>
        </p:txBody>
      </p:sp>
    </p:spTree>
    <p:extLst>
      <p:ext uri="{BB962C8B-B14F-4D97-AF65-F5344CB8AC3E}">
        <p14:creationId xmlns:p14="http://schemas.microsoft.com/office/powerpoint/2010/main" val="55449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Advisor Resources</a:t>
            </a:r>
          </a:p>
        </p:txBody>
      </p:sp>
      <p:sp>
        <p:nvSpPr>
          <p:cNvPr id="3" name="Subtitle 2"/>
          <p:cNvSpPr>
            <a:spLocks noGrp="1"/>
          </p:cNvSpPr>
          <p:nvPr>
            <p:ph type="subTitle" idx="4294967295"/>
          </p:nvPr>
        </p:nvSpPr>
        <p:spPr>
          <a:xfrm>
            <a:off x="1829039" y="3250116"/>
            <a:ext cx="13696712" cy="5965033"/>
          </a:xfrm>
        </p:spPr>
        <p:txBody>
          <a:bodyPr wrap="square">
            <a:spAutoFit/>
          </a:bodyPr>
          <a:lstStyle/>
          <a:p>
            <a:pPr marL="457200" indent="-457200" algn="just">
              <a:lnSpc>
                <a:spcPct val="110000"/>
              </a:lnSpc>
              <a:buFont typeface="Courier New"/>
              <a:buChar char="o"/>
            </a:pPr>
            <a:r>
              <a:rPr lang="en-US" sz="4800" b="1" dirty="0">
                <a:solidFill>
                  <a:schemeClr val="tx1"/>
                </a:solidFill>
                <a:latin typeface="Open Sans"/>
                <a:cs typeface="Open Sans"/>
              </a:rPr>
              <a:t>Advisor Manual</a:t>
            </a:r>
          </a:p>
          <a:p>
            <a:pPr algn="just">
              <a:lnSpc>
                <a:spcPct val="110000"/>
              </a:lnSpc>
            </a:pPr>
            <a:r>
              <a:rPr lang="en-US" sz="4000" dirty="0">
                <a:solidFill>
                  <a:schemeClr val="tx1"/>
                </a:solidFill>
                <a:latin typeface="Open Sans" panose="020B0606030504020204" pitchFamily="34" charset="0"/>
              </a:rPr>
              <a:t>There’s a manual for this? YES! The American College </a:t>
            </a:r>
            <a:r>
              <a:rPr lang="en-US" sz="4000">
                <a:solidFill>
                  <a:schemeClr val="tx1"/>
                </a:solidFill>
                <a:latin typeface="Open Sans" panose="020B0606030504020204" pitchFamily="34" charset="0"/>
              </a:rPr>
              <a:t>Personnel Association </a:t>
            </a:r>
            <a:r>
              <a:rPr lang="en-US" sz="4000" dirty="0">
                <a:solidFill>
                  <a:schemeClr val="tx1"/>
                </a:solidFill>
                <a:latin typeface="Open Sans" panose="020B0606030504020204" pitchFamily="34" charset="0"/>
              </a:rPr>
              <a:t>(ACPA) is an international conference for college student educators, and they’ve crafted a Field Guide for student organization advisors. Check it out </a:t>
            </a:r>
            <a:r>
              <a:rPr lang="en-US" sz="4000" dirty="0">
                <a:solidFill>
                  <a:schemeClr val="tx1"/>
                </a:solidFill>
                <a:latin typeface="Open Sans" panose="020B0606030504020204" pitchFamily="34" charset="0"/>
                <a:hlinkClick r:id="rId2">
                  <a:extLst>
                    <a:ext uri="{A12FA001-AC4F-418D-AE19-62706E023703}">
                      <ahyp:hlinkClr xmlns:ahyp="http://schemas.microsoft.com/office/drawing/2018/hyperlinkcolor" val="tx"/>
                    </a:ext>
                  </a:extLst>
                </a:hlinkClick>
              </a:rPr>
              <a:t>here</a:t>
            </a:r>
            <a:r>
              <a:rPr lang="en-US" sz="4000" dirty="0">
                <a:solidFill>
                  <a:schemeClr val="tx1"/>
                </a:solidFill>
                <a:latin typeface="Open Sans" panose="020B0606030504020204" pitchFamily="34" charset="0"/>
              </a:rPr>
              <a:t>!</a:t>
            </a:r>
          </a:p>
          <a:p>
            <a:pPr algn="just">
              <a:lnSpc>
                <a:spcPct val="110000"/>
              </a:lnSpc>
            </a:pPr>
            <a:r>
              <a:rPr lang="en-US" sz="4000" dirty="0">
                <a:solidFill>
                  <a:schemeClr val="tx1"/>
                </a:solidFill>
                <a:latin typeface="Open Sans" panose="020B0606030504020204" pitchFamily="34" charset="0"/>
              </a:rPr>
              <a:t>(URL: </a:t>
            </a:r>
            <a:r>
              <a:rPr lang="en-US" sz="4000" dirty="0">
                <a:solidFill>
                  <a:schemeClr val="tx1"/>
                </a:solidFill>
              </a:rPr>
              <a:t>https://www.myacpa.org/docs/acpaadvisormanualpdfpdf)</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1026" name="Picture 2" descr="ACPA Advisor Manual">
            <a:extLst>
              <a:ext uri="{FF2B5EF4-FFF2-40B4-BE49-F238E27FC236}">
                <a16:creationId xmlns:a16="http://schemas.microsoft.com/office/drawing/2014/main" id="{3223D3A5-E553-48BB-9EBB-9505F2833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2638" y="2968355"/>
            <a:ext cx="6934200" cy="897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30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Advisor Resources</a:t>
            </a:r>
          </a:p>
        </p:txBody>
      </p:sp>
      <p:sp>
        <p:nvSpPr>
          <p:cNvPr id="3" name="Subtitle 2"/>
          <p:cNvSpPr>
            <a:spLocks noGrp="1"/>
          </p:cNvSpPr>
          <p:nvPr>
            <p:ph type="subTitle" idx="4294967295"/>
          </p:nvPr>
        </p:nvSpPr>
        <p:spPr>
          <a:xfrm>
            <a:off x="1829038" y="3250116"/>
            <a:ext cx="20655937" cy="3133489"/>
          </a:xfrm>
        </p:spPr>
        <p:txBody>
          <a:bodyPr>
            <a:spAutoFit/>
          </a:bodyPr>
          <a:lstStyle/>
          <a:p>
            <a:pPr marL="457200" indent="-457200" algn="just">
              <a:lnSpc>
                <a:spcPct val="110000"/>
              </a:lnSpc>
              <a:buFont typeface="Courier New"/>
              <a:buChar char="o"/>
            </a:pPr>
            <a:r>
              <a:rPr lang="en-US" sz="4800" b="1" dirty="0" err="1">
                <a:solidFill>
                  <a:schemeClr val="tx1"/>
                </a:solidFill>
                <a:latin typeface="Open Sans"/>
                <a:cs typeface="Open Sans"/>
              </a:rPr>
              <a:t>GatorXperience</a:t>
            </a:r>
            <a:endParaRPr lang="en-US" sz="4800" b="1" dirty="0">
              <a:solidFill>
                <a:schemeClr val="tx1"/>
              </a:solidFill>
              <a:latin typeface="Open Sans"/>
              <a:cs typeface="Open Sans"/>
            </a:endParaRPr>
          </a:p>
          <a:p>
            <a:pPr algn="l">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SF State’s very own portal for all things student orgs and involvement can be found on our </a:t>
            </a:r>
            <a:r>
              <a:rPr lang="en-US" sz="4000" dirty="0" err="1">
                <a:solidFill>
                  <a:schemeClr val="tx1"/>
                </a:solidFill>
                <a:latin typeface="Open Sans" panose="020B0606030504020204" pitchFamily="34" charset="0"/>
                <a:ea typeface="Open Sans" panose="020B0606030504020204" pitchFamily="34" charset="0"/>
                <a:cs typeface="Open Sans" panose="020B0606030504020204" pitchFamily="34" charset="0"/>
                <a:hlinkClick r:id="rId2"/>
              </a:rPr>
              <a:t>GatorXperience</a:t>
            </a: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b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(URL: </a:t>
            </a:r>
            <a:r>
              <a:rPr lang="en-US" sz="4000" dirty="0"/>
              <a:t>https://sfsu.campuslabs.com/engage/)</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5" name="Picture 4">
            <a:extLst>
              <a:ext uri="{FF2B5EF4-FFF2-40B4-BE49-F238E27FC236}">
                <a16:creationId xmlns:a16="http://schemas.microsoft.com/office/drawing/2014/main" id="{C41002D1-35DF-4345-B1E8-3F0102AA1CBE}"/>
              </a:ext>
            </a:extLst>
          </p:cNvPr>
          <p:cNvPicPr>
            <a:picLocks noChangeAspect="1"/>
          </p:cNvPicPr>
          <p:nvPr/>
        </p:nvPicPr>
        <p:blipFill>
          <a:blip r:embed="rId3"/>
          <a:stretch>
            <a:fillRect/>
          </a:stretch>
        </p:blipFill>
        <p:spPr>
          <a:xfrm>
            <a:off x="7260597" y="7184727"/>
            <a:ext cx="9865979" cy="5549614"/>
          </a:xfrm>
          <a:prstGeom prst="rect">
            <a:avLst/>
          </a:prstGeom>
        </p:spPr>
      </p:pic>
    </p:spTree>
    <p:extLst>
      <p:ext uri="{BB962C8B-B14F-4D97-AF65-F5344CB8AC3E}">
        <p14:creationId xmlns:p14="http://schemas.microsoft.com/office/powerpoint/2010/main" val="262855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DDE139-27DA-4857-BFBE-20D79775F22D}"/>
              </a:ext>
            </a:extLst>
          </p:cNvPr>
          <p:cNvSpPr/>
          <p:nvPr/>
        </p:nvSpPr>
        <p:spPr>
          <a:xfrm>
            <a:off x="14258925" y="2216180"/>
            <a:ext cx="8953500" cy="11201400"/>
          </a:xfrm>
          <a:prstGeom prst="rect">
            <a:avLst/>
          </a:prstGeom>
          <a:solidFill>
            <a:srgbClr val="231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6" name="Rectangle 5">
            <a:extLst>
              <a:ext uri="{FF2B5EF4-FFF2-40B4-BE49-F238E27FC236}">
                <a16:creationId xmlns:a16="http://schemas.microsoft.com/office/drawing/2014/main" id="{625A6E0E-CB07-4094-ADD0-A5BA361D4F3D}"/>
              </a:ext>
            </a:extLst>
          </p:cNvPr>
          <p:cNvSpPr/>
          <p:nvPr/>
        </p:nvSpPr>
        <p:spPr>
          <a:xfrm>
            <a:off x="14725650" y="2642614"/>
            <a:ext cx="8020050" cy="103485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Advisor Resources</a:t>
            </a:r>
          </a:p>
        </p:txBody>
      </p:sp>
      <p:sp>
        <p:nvSpPr>
          <p:cNvPr id="3" name="Subtitle 2"/>
          <p:cNvSpPr>
            <a:spLocks noGrp="1"/>
          </p:cNvSpPr>
          <p:nvPr>
            <p:ph type="subTitle" idx="4294967295"/>
          </p:nvPr>
        </p:nvSpPr>
        <p:spPr>
          <a:xfrm>
            <a:off x="1829039" y="3250116"/>
            <a:ext cx="11810762" cy="6803852"/>
          </a:xfrm>
        </p:spPr>
        <p:txBody>
          <a:bodyPr wrap="square">
            <a:spAutoFit/>
          </a:bodyPr>
          <a:lstStyle/>
          <a:p>
            <a:pPr marL="457200" indent="-457200" algn="just">
              <a:lnSpc>
                <a:spcPct val="110000"/>
              </a:lnSpc>
              <a:buFont typeface="Courier New"/>
              <a:buChar char="o"/>
            </a:pPr>
            <a:r>
              <a:rPr lang="en-US" sz="4800" b="1" dirty="0">
                <a:solidFill>
                  <a:schemeClr val="tx1"/>
                </a:solidFill>
                <a:latin typeface="Open Sans"/>
                <a:cs typeface="Open Sans"/>
              </a:rPr>
              <a:t>Student Activities &amp; Events </a:t>
            </a:r>
          </a:p>
          <a:p>
            <a:pPr algn="just">
              <a:lnSpc>
                <a:spcPct val="110000"/>
              </a:lnSpc>
            </a:pPr>
            <a:r>
              <a:rPr lang="en-US" sz="4800" dirty="0">
                <a:solidFill>
                  <a:schemeClr val="tx1"/>
                </a:solidFill>
                <a:latin typeface="Open Sans" panose="020B0606030504020204" pitchFamily="34" charset="0"/>
                <a:ea typeface="Open Sans" panose="020B0606030504020204" pitchFamily="34" charset="0"/>
                <a:cs typeface="Open Sans" panose="020B0606030504020204" pitchFamily="34" charset="0"/>
              </a:rPr>
              <a:t>SA&amp;E has a wealth of resources for YOU, from Advisor-only workshops, to advisor-only listservs, and individualized 1:1 consultations, brainstorming sessions (complete with campus walks or coffee breaks!), and everything in between. Connect with us today!</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pic>
        <p:nvPicPr>
          <p:cNvPr id="5" name="Picture 4">
            <a:extLst>
              <a:ext uri="{FF2B5EF4-FFF2-40B4-BE49-F238E27FC236}">
                <a16:creationId xmlns:a16="http://schemas.microsoft.com/office/drawing/2014/main" id="{BFC12976-57BC-4FB5-A85F-3FFA72577D32}"/>
              </a:ext>
            </a:extLst>
          </p:cNvPr>
          <p:cNvPicPr>
            <a:picLocks noChangeAspect="1"/>
          </p:cNvPicPr>
          <p:nvPr/>
        </p:nvPicPr>
        <p:blipFill>
          <a:blip r:embed="rId2"/>
          <a:stretch>
            <a:fillRect/>
          </a:stretch>
        </p:blipFill>
        <p:spPr>
          <a:xfrm>
            <a:off x="14927937" y="2889219"/>
            <a:ext cx="7615476" cy="9855322"/>
          </a:xfrm>
          <a:prstGeom prst="rect">
            <a:avLst/>
          </a:prstGeom>
        </p:spPr>
      </p:pic>
    </p:spTree>
    <p:extLst>
      <p:ext uri="{BB962C8B-B14F-4D97-AF65-F5344CB8AC3E}">
        <p14:creationId xmlns:p14="http://schemas.microsoft.com/office/powerpoint/2010/main" val="32926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662478" y="5745516"/>
            <a:ext cx="17131486" cy="1232800"/>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4400" b="1" dirty="0">
                <a:solidFill>
                  <a:schemeClr val="bg1"/>
                </a:solidFill>
              </a:rPr>
              <a:t>Student Activities &amp; Events presents:</a:t>
            </a:r>
          </a:p>
          <a:p>
            <a:pPr>
              <a:lnSpc>
                <a:spcPct val="90000"/>
              </a:lnSpc>
              <a:tabLst>
                <a:tab pos="4983873" algn="l"/>
              </a:tabLst>
            </a:pPr>
            <a:r>
              <a:rPr lang="en-US" sz="9600" b="1" dirty="0">
                <a:solidFill>
                  <a:schemeClr val="bg1"/>
                </a:solidFill>
              </a:rPr>
              <a:t>Student Organization Advisor Training</a:t>
            </a:r>
          </a:p>
        </p:txBody>
      </p:sp>
      <p:sp>
        <p:nvSpPr>
          <p:cNvPr id="2" name="Rectangle 1">
            <a:extLst>
              <a:ext uri="{FF2B5EF4-FFF2-40B4-BE49-F238E27FC236}">
                <a16:creationId xmlns:a16="http://schemas.microsoft.com/office/drawing/2014/main" id="{C41C0EF0-9906-4DAC-8735-94D56CFF4021}"/>
              </a:ext>
            </a:extLst>
          </p:cNvPr>
          <p:cNvSpPr/>
          <p:nvPr/>
        </p:nvSpPr>
        <p:spPr>
          <a:xfrm>
            <a:off x="36221" y="12950703"/>
            <a:ext cx="12192000" cy="466731"/>
          </a:xfrm>
          <a:prstGeom prst="rect">
            <a:avLst/>
          </a:prstGeom>
        </p:spPr>
        <p:txBody>
          <a:bodyPr>
            <a:spAutoFit/>
          </a:bodyPr>
          <a:lstStyle/>
          <a:p>
            <a:pPr algn="just">
              <a:lnSpc>
                <a:spcPct val="110000"/>
              </a:lnSpc>
            </a:pPr>
            <a:r>
              <a:rPr lang="en-US" sz="2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Updated Summer 2020</a:t>
            </a:r>
          </a:p>
        </p:txBody>
      </p:sp>
      <p:sp>
        <p:nvSpPr>
          <p:cNvPr id="3" name="Rectangle 2">
            <a:extLst>
              <a:ext uri="{FF2B5EF4-FFF2-40B4-BE49-F238E27FC236}">
                <a16:creationId xmlns:a16="http://schemas.microsoft.com/office/drawing/2014/main" id="{FA414FD5-ABB5-4E22-BE72-DA9A17A1DB64}"/>
              </a:ext>
            </a:extLst>
          </p:cNvPr>
          <p:cNvSpPr/>
          <p:nvPr/>
        </p:nvSpPr>
        <p:spPr>
          <a:xfrm>
            <a:off x="15697200" y="11621838"/>
            <a:ext cx="8401050" cy="1674882"/>
          </a:xfrm>
          <a:prstGeom prst="rect">
            <a:avLst/>
          </a:prstGeom>
        </p:spPr>
        <p:txBody>
          <a:bodyPr wrap="square">
            <a:spAutoFit/>
          </a:bodyPr>
          <a:lstStyle/>
          <a:p>
            <a:pPr algn="r">
              <a:lnSpc>
                <a:spcPct val="110000"/>
              </a:lnSpc>
            </a:pPr>
            <a:r>
              <a:rPr lang="en-US" sz="32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Mia S. Reisweber, PhD</a:t>
            </a:r>
          </a:p>
          <a:p>
            <a:pPr algn="r">
              <a:lnSpc>
                <a:spcPct val="110000"/>
              </a:lnSpc>
            </a:pPr>
            <a:r>
              <a:rPr lang="en-US" sz="32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Director | Student Activities &amp; Events</a:t>
            </a:r>
          </a:p>
          <a:p>
            <a:pPr algn="r">
              <a:lnSpc>
                <a:spcPct val="110000"/>
              </a:lnSpc>
            </a:pPr>
            <a:r>
              <a:rPr lang="en-US" sz="3200" b="1"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mreisweber@sfsu.edu</a:t>
            </a:r>
          </a:p>
        </p:txBody>
      </p:sp>
    </p:spTree>
    <p:extLst>
      <p:ext uri="{BB962C8B-B14F-4D97-AF65-F5344CB8AC3E}">
        <p14:creationId xmlns:p14="http://schemas.microsoft.com/office/powerpoint/2010/main" val="68003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662478" y="5745516"/>
            <a:ext cx="17131486" cy="1232800"/>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9600" b="1" dirty="0">
                <a:solidFill>
                  <a:schemeClr val="bg1"/>
                </a:solidFill>
              </a:rPr>
              <a:t>Major Policies</a:t>
            </a:r>
          </a:p>
          <a:p>
            <a:pPr>
              <a:lnSpc>
                <a:spcPct val="90000"/>
              </a:lnSpc>
              <a:tabLst>
                <a:tab pos="4983873" algn="l"/>
              </a:tabLst>
            </a:pPr>
            <a:endParaRPr lang="en-US" sz="9600" b="1" dirty="0">
              <a:solidFill>
                <a:schemeClr val="bg1"/>
              </a:solidFill>
            </a:endParaRPr>
          </a:p>
          <a:p>
            <a:pPr>
              <a:lnSpc>
                <a:spcPct val="90000"/>
              </a:lnSpc>
              <a:tabLst>
                <a:tab pos="4983873" algn="l"/>
              </a:tabLst>
            </a:pPr>
            <a:endParaRPr lang="en-US" sz="9600" b="1" dirty="0">
              <a:solidFill>
                <a:schemeClr val="bg1"/>
              </a:solidFill>
            </a:endParaRPr>
          </a:p>
        </p:txBody>
      </p:sp>
    </p:spTree>
    <p:extLst>
      <p:ext uri="{BB962C8B-B14F-4D97-AF65-F5344CB8AC3E}">
        <p14:creationId xmlns:p14="http://schemas.microsoft.com/office/powerpoint/2010/main" val="328513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Major Policies &amp; Procedures</a:t>
            </a:r>
          </a:p>
        </p:txBody>
      </p:sp>
      <p:sp>
        <p:nvSpPr>
          <p:cNvPr id="3" name="Subtitle 2"/>
          <p:cNvSpPr>
            <a:spLocks noGrp="1"/>
          </p:cNvSpPr>
          <p:nvPr>
            <p:ph type="subTitle" idx="4294967295"/>
          </p:nvPr>
        </p:nvSpPr>
        <p:spPr>
          <a:xfrm>
            <a:off x="1829038" y="2245342"/>
            <a:ext cx="20655937" cy="11505011"/>
          </a:xfrm>
        </p:spPr>
        <p:txBody>
          <a:bodyPr>
            <a:spAutoFit/>
          </a:bodyPr>
          <a:lstStyle/>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Remember one of the roles of an advisor is to be the Policy Interpreter for all things Student Organizations. We’ve got some helpful policies in this section AND some helpful links. Don’t hesitate to reach out directly and ask for support from Student Activities &amp; Events</a:t>
            </a:r>
          </a:p>
          <a:p>
            <a:pPr marL="457119" indent="-457119" algn="just">
              <a:lnSpc>
                <a:spcPct val="110000"/>
              </a:lnSpc>
              <a:buFont typeface="Wingdings" charset="2"/>
              <a:buChar char="ü"/>
            </a:pPr>
            <a:endParaRPr lang="en-US" sz="4000" dirty="0">
              <a:solidFill>
                <a:schemeClr val="tx1"/>
              </a:solidFill>
            </a:endParaRPr>
          </a:p>
          <a:p>
            <a:pPr marL="457200" indent="-457200" algn="just">
              <a:lnSpc>
                <a:spcPct val="110000"/>
              </a:lnSpc>
              <a:buFont typeface="Courier New"/>
              <a:buChar char="o"/>
            </a:pPr>
            <a:r>
              <a:rPr lang="en-US" sz="4800" b="1" dirty="0">
                <a:solidFill>
                  <a:schemeClr val="tx1"/>
                </a:solidFill>
                <a:latin typeface="Open Sans"/>
                <a:cs typeface="Open Sans"/>
              </a:rPr>
              <a:t>CSU Executive Order 1068</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All student organizations in the CSU system are directed by </a:t>
            </a: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2"/>
              </a:rPr>
              <a:t>EO 1068</a:t>
            </a: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 As advisors, we expect you to know the ins and outs of this policy to continue to support your student organizations. </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(URL: </a:t>
            </a:r>
            <a:r>
              <a:rPr lang="en-US" sz="4000" dirty="0"/>
              <a:t>https://calstate.policystat.com/policy/6591312/latest/)</a:t>
            </a:r>
            <a:endParaRPr lang="en-US" sz="4000" dirty="0">
              <a:solidFill>
                <a:schemeClr val="tx1"/>
              </a:solidFill>
            </a:endParaRPr>
          </a:p>
          <a:p>
            <a:pPr marL="457200" indent="-457200" algn="just">
              <a:lnSpc>
                <a:spcPct val="110000"/>
              </a:lnSpc>
              <a:buFont typeface="Courier New"/>
              <a:buChar char="o"/>
            </a:pPr>
            <a:r>
              <a:rPr lang="en-US" sz="4800" b="1" dirty="0">
                <a:solidFill>
                  <a:schemeClr val="tx1"/>
                </a:solidFill>
                <a:latin typeface="Open Sans"/>
                <a:cs typeface="Open Sans"/>
              </a:rPr>
              <a:t>Time, Place, and Manner</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Every entity affiliated with, physically visiting, and/or interacting with SF State property is required to adhere to the </a:t>
            </a: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rPr>
              <a:t>Time, Place, and Manner </a:t>
            </a: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policy. This is a good one to know, as well, not only for your student organizations but as a faculty or staff member at SF State!</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(URL: </a:t>
            </a:r>
            <a:r>
              <a:rPr lang="en-US" sz="4000" dirty="0"/>
              <a:t>https://vpsaem.sfsu.edu/sites/default/files/SFSU_Time_Place_and_Manner_Policy.pdf)</a:t>
            </a: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244918"/>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29113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Major Policies &amp; Procedures</a:t>
            </a:r>
          </a:p>
        </p:txBody>
      </p:sp>
      <p:sp>
        <p:nvSpPr>
          <p:cNvPr id="3" name="Subtitle 2"/>
          <p:cNvSpPr>
            <a:spLocks noGrp="1"/>
          </p:cNvSpPr>
          <p:nvPr>
            <p:ph type="subTitle" idx="4294967295"/>
          </p:nvPr>
        </p:nvSpPr>
        <p:spPr>
          <a:xfrm>
            <a:off x="1829038" y="3117209"/>
            <a:ext cx="20655937" cy="8956621"/>
          </a:xfrm>
        </p:spPr>
        <p:txBody>
          <a:bodyPr>
            <a:spAutoFit/>
          </a:bodyPr>
          <a:lstStyle/>
          <a:p>
            <a:pPr marL="457200" indent="-457200" algn="just">
              <a:lnSpc>
                <a:spcPct val="110000"/>
              </a:lnSpc>
              <a:buFont typeface="Courier New"/>
              <a:buChar char="o"/>
            </a:pPr>
            <a:r>
              <a:rPr lang="en-US" sz="4800" b="1" dirty="0">
                <a:solidFill>
                  <a:schemeClr val="tx1"/>
                </a:solidFill>
                <a:latin typeface="Open Sans"/>
                <a:cs typeface="Open Sans"/>
              </a:rPr>
              <a:t>Extended Absence Policy</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All student organizations must have a contingency plan for if the advisor heads out on sabbatical or extended leave from the university. Work with your student organization to identify a back-up advisor in the event that you need an emergency leave. This way, your student organization won’t miss out on critical operations in your absence. </a:t>
            </a:r>
            <a:endParaRPr lang="en-US" sz="4000" dirty="0">
              <a:solidFill>
                <a:schemeClr val="tx1"/>
              </a:solidFill>
            </a:endParaRPr>
          </a:p>
          <a:p>
            <a:pPr marL="457200" indent="-457200" algn="just">
              <a:lnSpc>
                <a:spcPct val="110000"/>
              </a:lnSpc>
              <a:buFont typeface="Courier New"/>
              <a:buChar char="o"/>
            </a:pPr>
            <a:r>
              <a:rPr lang="en-US" sz="4800" b="1" dirty="0">
                <a:solidFill>
                  <a:schemeClr val="tx1"/>
                </a:solidFill>
                <a:latin typeface="Open Sans"/>
                <a:cs typeface="Open Sans"/>
              </a:rPr>
              <a:t>Resignation / Advisor Replacement Policy</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If you are in need of resigning your position as advisor of your organization, you must do so in writing and inform not only the student organization but also Student Activities &amp; Events staff, as well. Resignations can be made via email to activities@sfsu.edu. If you do not inform the department and the student organization in the same email, you have not successfully resigned your position and are still held accountable as advisor to the student organization.</a:t>
            </a:r>
          </a:p>
        </p:txBody>
      </p:sp>
      <p:sp>
        <p:nvSpPr>
          <p:cNvPr id="11" name="Rectangle 10"/>
          <p:cNvSpPr/>
          <p:nvPr/>
        </p:nvSpPr>
        <p:spPr>
          <a:xfrm>
            <a:off x="11416770" y="2244918"/>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216290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662478" y="5745516"/>
            <a:ext cx="17131486" cy="1232800"/>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9600" b="1" dirty="0">
                <a:solidFill>
                  <a:schemeClr val="bg1"/>
                </a:solidFill>
              </a:rPr>
              <a:t>The Heart of Student Organizations</a:t>
            </a:r>
          </a:p>
          <a:p>
            <a:pPr>
              <a:lnSpc>
                <a:spcPct val="90000"/>
              </a:lnSpc>
              <a:tabLst>
                <a:tab pos="4983873" algn="l"/>
              </a:tabLst>
            </a:pPr>
            <a:endParaRPr lang="en-US" sz="9600" b="1" dirty="0">
              <a:solidFill>
                <a:schemeClr val="bg1"/>
              </a:solidFill>
            </a:endParaRPr>
          </a:p>
          <a:p>
            <a:pPr>
              <a:lnSpc>
                <a:spcPct val="90000"/>
              </a:lnSpc>
              <a:tabLst>
                <a:tab pos="4983873" algn="l"/>
              </a:tabLst>
            </a:pPr>
            <a:endParaRPr lang="en-US" sz="9600" b="1" dirty="0">
              <a:solidFill>
                <a:schemeClr val="bg1"/>
              </a:solidFill>
            </a:endParaRPr>
          </a:p>
        </p:txBody>
      </p:sp>
    </p:spTree>
    <p:extLst>
      <p:ext uri="{BB962C8B-B14F-4D97-AF65-F5344CB8AC3E}">
        <p14:creationId xmlns:p14="http://schemas.microsoft.com/office/powerpoint/2010/main" val="116203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The Heart of Student Organizations</a:t>
            </a:r>
          </a:p>
        </p:txBody>
      </p:sp>
      <p:sp>
        <p:nvSpPr>
          <p:cNvPr id="3" name="Subtitle 2"/>
          <p:cNvSpPr>
            <a:spLocks noGrp="1"/>
          </p:cNvSpPr>
          <p:nvPr>
            <p:ph type="subTitle" idx="4294967295"/>
          </p:nvPr>
        </p:nvSpPr>
        <p:spPr>
          <a:xfrm>
            <a:off x="497773" y="3150144"/>
            <a:ext cx="23391628" cy="10433949"/>
          </a:xfrm>
        </p:spPr>
        <p:txBody>
          <a:bodyPr wrap="square">
            <a:spAutoFit/>
          </a:bodyPr>
          <a:lstStyle/>
          <a:p>
            <a:pPr marL="457200" indent="-457200" algn="l">
              <a:lnSpc>
                <a:spcPct val="110000"/>
              </a:lnSpc>
              <a:buFont typeface="Courier New"/>
              <a:buChar char="o"/>
            </a:pPr>
            <a:r>
              <a:rPr lang="en-US" sz="4800" b="1" dirty="0">
                <a:solidFill>
                  <a:schemeClr val="tx1"/>
                </a:solidFill>
                <a:latin typeface="Open Sans"/>
                <a:cs typeface="Open Sans"/>
              </a:rPr>
              <a:t>Student Organizations must operate independently from their advisors</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As an advisor, you must allow for your student organization to operate under your advisement, not your direction. Encourage, motivate, support, and hold space for growing and development. If you ever believe the integrity of the students, the organization, or SF State is compromised, please immediately reach out to the leadership team of Student Activities &amp; Events (activities@sfsu.edu)  or the Dean of Students Office (dos@sfsu.edu). </a:t>
            </a:r>
          </a:p>
          <a:p>
            <a:pPr marL="457119" indent="-457119" algn="just">
              <a:lnSpc>
                <a:spcPct val="110000"/>
              </a:lnSpc>
              <a:buFont typeface="Wingdings" charset="2"/>
              <a:buChar char="ü"/>
            </a:pPr>
            <a:endParaRPr lang="en-US" sz="4000" dirty="0">
              <a:solidFill>
                <a:schemeClr val="tx1"/>
              </a:solidFill>
            </a:endParaRPr>
          </a:p>
          <a:p>
            <a:pPr marL="457200" indent="-457200" algn="just">
              <a:lnSpc>
                <a:spcPct val="110000"/>
              </a:lnSpc>
              <a:buFont typeface="Courier New"/>
              <a:buChar char="o"/>
            </a:pPr>
            <a:r>
              <a:rPr lang="en-US" sz="4800" b="1" dirty="0">
                <a:solidFill>
                  <a:schemeClr val="tx1"/>
                </a:solidFill>
                <a:latin typeface="Open Sans"/>
                <a:cs typeface="Open Sans"/>
              </a:rPr>
              <a:t>Student Orgs are opportunities for students to grow and develop</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As you develop your advisor philosophy, remember that the purpose of student organizations at universities is for student to grow and develop through co-curriculum. Growth is in both success and in failure. Growth is in trial and error. Growth is in conflict and tension. Growth is in events and non-events. As you work with your student leaders each year, make space for intentional conversations and reflection in leadership roles, event debriefings, and annual lessons learned. Above all, enjoy these high impact moments with your students!</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10967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671637" y="2170693"/>
            <a:ext cx="21042312" cy="1563453"/>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9600" b="1" dirty="0">
                <a:solidFill>
                  <a:schemeClr val="bg1"/>
                </a:solidFill>
              </a:rPr>
              <a:t>Contact Us</a:t>
            </a:r>
          </a:p>
        </p:txBody>
      </p:sp>
      <p:sp>
        <p:nvSpPr>
          <p:cNvPr id="6" name="TextBox 5">
            <a:extLst>
              <a:ext uri="{FF2B5EF4-FFF2-40B4-BE49-F238E27FC236}">
                <a16:creationId xmlns:a16="http://schemas.microsoft.com/office/drawing/2014/main" id="{C1130CB7-93B1-7444-B106-5B9E2ADBB9D3}"/>
              </a:ext>
            </a:extLst>
          </p:cNvPr>
          <p:cNvSpPr txBox="1"/>
          <p:nvPr/>
        </p:nvSpPr>
        <p:spPr>
          <a:xfrm>
            <a:off x="6371747" y="5147532"/>
            <a:ext cx="12152454" cy="1107996"/>
          </a:xfrm>
          <a:prstGeom prst="rect">
            <a:avLst/>
          </a:prstGeom>
          <a:noFill/>
        </p:spPr>
        <p:txBody>
          <a:bodyPr wrap="square" rtlCol="0">
            <a:spAutoFit/>
          </a:bodyPr>
          <a:lstStyle/>
          <a:p>
            <a:r>
              <a:rPr lang="en-US" sz="66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Student Activities &amp; Events</a:t>
            </a:r>
          </a:p>
        </p:txBody>
      </p:sp>
      <p:grpSp>
        <p:nvGrpSpPr>
          <p:cNvPr id="13" name="Group 12">
            <a:extLst>
              <a:ext uri="{FF2B5EF4-FFF2-40B4-BE49-F238E27FC236}">
                <a16:creationId xmlns:a16="http://schemas.microsoft.com/office/drawing/2014/main" id="{871FEEA8-C496-7F40-B914-591B67E0F35F}"/>
              </a:ext>
            </a:extLst>
          </p:cNvPr>
          <p:cNvGrpSpPr/>
          <p:nvPr/>
        </p:nvGrpSpPr>
        <p:grpSpPr>
          <a:xfrm>
            <a:off x="6939882" y="6178982"/>
            <a:ext cx="10505823" cy="2590640"/>
            <a:chOff x="838200" y="2992185"/>
            <a:chExt cx="1600200" cy="755461"/>
          </a:xfrm>
        </p:grpSpPr>
        <p:sp>
          <p:nvSpPr>
            <p:cNvPr id="14" name="TextBox 13">
              <a:extLst>
                <a:ext uri="{FF2B5EF4-FFF2-40B4-BE49-F238E27FC236}">
                  <a16:creationId xmlns:a16="http://schemas.microsoft.com/office/drawing/2014/main" id="{90301B49-3C19-4B48-B247-C75038016B28}"/>
                </a:ext>
              </a:extLst>
            </p:cNvPr>
            <p:cNvSpPr txBox="1"/>
            <p:nvPr/>
          </p:nvSpPr>
          <p:spPr>
            <a:xfrm>
              <a:off x="838200" y="2992185"/>
              <a:ext cx="1600200" cy="242328"/>
            </a:xfrm>
            <a:prstGeom prst="rect">
              <a:avLst/>
            </a:prstGeom>
            <a:noFill/>
          </p:spPr>
          <p:txBody>
            <a:bodyPr wrap="square" rtlCol="0">
              <a:spAutoFit/>
            </a:bodyPr>
            <a:lstStyle/>
            <a:p>
              <a:pPr algn="ctr"/>
              <a:r>
                <a:rPr lang="en-US" sz="48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Email / Website</a:t>
              </a:r>
            </a:p>
          </p:txBody>
        </p:sp>
        <p:sp>
          <p:nvSpPr>
            <p:cNvPr id="15" name="TextBox 14">
              <a:extLst>
                <a:ext uri="{FF2B5EF4-FFF2-40B4-BE49-F238E27FC236}">
                  <a16:creationId xmlns:a16="http://schemas.microsoft.com/office/drawing/2014/main" id="{DE8A739E-2300-9049-8190-4D5897BBA0BC}"/>
                </a:ext>
              </a:extLst>
            </p:cNvPr>
            <p:cNvSpPr txBox="1"/>
            <p:nvPr/>
          </p:nvSpPr>
          <p:spPr>
            <a:xfrm>
              <a:off x="838200" y="3303809"/>
              <a:ext cx="1600200" cy="443837"/>
            </a:xfrm>
            <a:prstGeom prst="rect">
              <a:avLst/>
            </a:prstGeom>
            <a:noFill/>
          </p:spPr>
          <p:txBody>
            <a:bodyPr wrap="square" rtlCol="0">
              <a:noAutofit/>
            </a:bodyPr>
            <a:lstStyle/>
            <a:p>
              <a:pPr algn="ctr">
                <a:lnSpc>
                  <a:spcPct val="120000"/>
                </a:lnSpc>
              </a:pPr>
              <a:r>
                <a:rPr lang="en-US" sz="4800" dirty="0">
                  <a:solidFill>
                    <a:schemeClr val="bg1"/>
                  </a:solidFill>
                  <a:latin typeface="Open Sans Light"/>
                  <a:cs typeface="Open Sans Light"/>
                  <a:hlinkClick r:id="rId2"/>
                </a:rPr>
                <a:t>activities@sfsu.edu</a:t>
              </a:r>
              <a:r>
                <a:rPr lang="en-US" sz="4800" dirty="0">
                  <a:solidFill>
                    <a:schemeClr val="bg1"/>
                  </a:solidFill>
                  <a:latin typeface="Open Sans Light"/>
                  <a:cs typeface="Open Sans Light"/>
                </a:rPr>
                <a:t> </a:t>
              </a:r>
            </a:p>
            <a:p>
              <a:pPr algn="ctr">
                <a:lnSpc>
                  <a:spcPct val="120000"/>
                </a:lnSpc>
              </a:pPr>
              <a:r>
                <a:rPr lang="en-US" sz="4800" dirty="0">
                  <a:hlinkClick r:id="rId3"/>
                </a:rPr>
                <a:t>https://activities.sfsu.edu/</a:t>
              </a:r>
              <a:endParaRPr lang="en-US" sz="4800" dirty="0">
                <a:solidFill>
                  <a:schemeClr val="bg1"/>
                </a:solidFill>
                <a:latin typeface="Open Sans Light"/>
                <a:cs typeface="Open Sans Light"/>
              </a:endParaRPr>
            </a:p>
          </p:txBody>
        </p:sp>
      </p:grpSp>
    </p:spTree>
    <p:extLst>
      <p:ext uri="{BB962C8B-B14F-4D97-AF65-F5344CB8AC3E}">
        <p14:creationId xmlns:p14="http://schemas.microsoft.com/office/powerpoint/2010/main" val="346750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A letter to our advisors</a:t>
            </a:r>
          </a:p>
        </p:txBody>
      </p:sp>
      <p:sp>
        <p:nvSpPr>
          <p:cNvPr id="3" name="Subtitle 2"/>
          <p:cNvSpPr>
            <a:spLocks noGrp="1"/>
          </p:cNvSpPr>
          <p:nvPr>
            <p:ph type="subTitle" idx="4294967295"/>
          </p:nvPr>
        </p:nvSpPr>
        <p:spPr>
          <a:xfrm>
            <a:off x="66674" y="2656698"/>
            <a:ext cx="24253825" cy="10459084"/>
          </a:xfrm>
        </p:spPr>
        <p:txBody>
          <a:bodyPr wrap="square">
            <a:spAutoFit/>
          </a:bodyPr>
          <a:lstStyle/>
          <a:p>
            <a:pPr algn="l"/>
            <a:r>
              <a:rPr lang="en-US" sz="2800" dirty="0"/>
              <a:t>Dear Advisor,</a:t>
            </a:r>
          </a:p>
          <a:p>
            <a:pPr algn="l"/>
            <a:r>
              <a:rPr lang="en-US" sz="2800" dirty="0"/>
              <a:t>Thank you for committing your time to be an advisor for a student organization here at SF State. Your service to students in this role is integral in their development academically, professionally, and personally. Advising a student organization is like mastering your favorite cooking recipe. The base is understanding the policy and procedure that supports and protects our students and the university. The flavor is the guidance and support you provide in their programming and event initiatives, their personal and professional development, and the learning you cultivate along the way. The whole thing comes together when you determine your advising style and intentionally build relationships with each of you students. </a:t>
            </a:r>
          </a:p>
          <a:p>
            <a:pPr algn="l"/>
            <a:endParaRPr lang="en-US" sz="2800" dirty="0"/>
          </a:p>
          <a:p>
            <a:pPr algn="l"/>
            <a:r>
              <a:rPr lang="en-US" sz="2800" i="1" dirty="0"/>
              <a:t>This guide </a:t>
            </a:r>
            <a:r>
              <a:rPr lang="en-US" sz="2800" dirty="0"/>
              <a:t>is one of the resources we are providing to support you in your journey as an advisor. It contains vital information for you as an advisor and for your student organization members. Our goal in Student Activities and Events is to support you as well as our students.</a:t>
            </a:r>
          </a:p>
          <a:p>
            <a:pPr algn="l"/>
            <a:r>
              <a:rPr lang="en-US" sz="2800" dirty="0"/>
              <a:t> </a:t>
            </a:r>
          </a:p>
          <a:p>
            <a:pPr algn="l"/>
            <a:r>
              <a:rPr lang="en-US" sz="2800" dirty="0"/>
              <a:t> We hope your advisor experiences is rewarding. Please contact us if you have any questions or ideas, and please reach out to us if you feel overwhelmed. Again, welcome! We are thrilled to have you as part of our Student Activities and Events family. </a:t>
            </a:r>
          </a:p>
          <a:p>
            <a:pPr algn="l"/>
            <a:r>
              <a:rPr lang="en-US" sz="2800" dirty="0"/>
              <a:t> </a:t>
            </a:r>
          </a:p>
          <a:p>
            <a:pPr algn="r"/>
            <a:r>
              <a:rPr lang="en-US" sz="2800" dirty="0"/>
              <a:t>Appreciatively Yours,</a:t>
            </a:r>
          </a:p>
          <a:p>
            <a:pPr algn="r"/>
            <a:r>
              <a:rPr lang="en-US" sz="2800" dirty="0"/>
              <a:t>Your Student Activities &amp; Events Team</a:t>
            </a:r>
          </a:p>
          <a:p>
            <a:pPr algn="r"/>
            <a:r>
              <a:rPr lang="en-US" sz="2800" dirty="0"/>
              <a:t>Mia Reisweber | Lee Twyman | Vernon Piccinotti </a:t>
            </a:r>
            <a:br>
              <a:rPr lang="en-US" sz="2800" dirty="0"/>
            </a:br>
            <a:r>
              <a:rPr lang="en-US" sz="2800" dirty="0"/>
              <a:t> Gabriela Ballesteros | Tony Robbins</a:t>
            </a: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175548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11567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Overview of Presentation</a:t>
            </a:r>
          </a:p>
        </p:txBody>
      </p:sp>
      <p:sp>
        <p:nvSpPr>
          <p:cNvPr id="3" name="Subtitle 2"/>
          <p:cNvSpPr>
            <a:spLocks noGrp="1"/>
          </p:cNvSpPr>
          <p:nvPr>
            <p:ph type="subTitle" idx="4294967295"/>
          </p:nvPr>
        </p:nvSpPr>
        <p:spPr>
          <a:xfrm>
            <a:off x="1439862" y="3196302"/>
            <a:ext cx="21507450" cy="6619186"/>
          </a:xfrm>
        </p:spPr>
        <p:txBody>
          <a:bodyPr wrap="square">
            <a:spAutoFit/>
          </a:bodyPr>
          <a:lstStyle/>
          <a:p>
            <a:pPr marL="685800" indent="-685800" algn="l">
              <a:buFont typeface="Arial" panose="020B0604020202020204" pitchFamily="34" charset="0"/>
              <a:buChar char="•"/>
            </a:pPr>
            <a:r>
              <a:rPr lang="en-US" sz="4800" dirty="0">
                <a:solidFill>
                  <a:schemeClr val="tx1"/>
                </a:solidFill>
              </a:rPr>
              <a:t>Student Activities &amp; Events organizational structure and contact information</a:t>
            </a:r>
          </a:p>
          <a:p>
            <a:pPr marL="685800" indent="-685800" algn="l">
              <a:buFont typeface="Arial" panose="020B0604020202020204" pitchFamily="34" charset="0"/>
              <a:buChar char="•"/>
            </a:pPr>
            <a:r>
              <a:rPr lang="en-US" sz="4800" dirty="0">
                <a:solidFill>
                  <a:schemeClr val="tx1"/>
                </a:solidFill>
              </a:rPr>
              <a:t>The Role of an Advisor</a:t>
            </a:r>
          </a:p>
          <a:p>
            <a:pPr marL="685800" indent="-685800" algn="l">
              <a:buFont typeface="Arial" panose="020B0604020202020204" pitchFamily="34" charset="0"/>
              <a:buChar char="•"/>
            </a:pPr>
            <a:r>
              <a:rPr lang="en-US" sz="4800" dirty="0">
                <a:solidFill>
                  <a:schemeClr val="tx1"/>
                </a:solidFill>
              </a:rPr>
              <a:t>Advisor Resources and Tools</a:t>
            </a:r>
          </a:p>
          <a:p>
            <a:pPr marL="685800" indent="-685800" algn="l">
              <a:buFont typeface="Arial" panose="020B0604020202020204" pitchFamily="34" charset="0"/>
              <a:buChar char="•"/>
            </a:pPr>
            <a:r>
              <a:rPr lang="en-US" sz="4800" dirty="0">
                <a:solidFill>
                  <a:schemeClr val="tx1"/>
                </a:solidFill>
              </a:rPr>
              <a:t>Major Policies</a:t>
            </a:r>
          </a:p>
          <a:p>
            <a:pPr marL="685800" indent="-685800" algn="l">
              <a:buFont typeface="Arial" panose="020B0604020202020204" pitchFamily="34" charset="0"/>
              <a:buChar char="•"/>
            </a:pPr>
            <a:r>
              <a:rPr lang="en-US" sz="4800" dirty="0">
                <a:solidFill>
                  <a:schemeClr val="tx1"/>
                </a:solidFill>
              </a:rPr>
              <a:t>The Heart of Student Organizations</a:t>
            </a:r>
          </a:p>
          <a:p>
            <a:pPr marL="685800" indent="-685800" algn="l">
              <a:buFont typeface="Arial" panose="020B0604020202020204" pitchFamily="34" charset="0"/>
              <a:buChar char="•"/>
            </a:pPr>
            <a:endParaRPr lang="en-US" sz="4800" dirty="0">
              <a:solidFill>
                <a:schemeClr val="tx1"/>
              </a:solidFill>
            </a:endParaRPr>
          </a:p>
        </p:txBody>
      </p:sp>
      <p:sp>
        <p:nvSpPr>
          <p:cNvPr id="11" name="Rectangle 10"/>
          <p:cNvSpPr/>
          <p:nvPr/>
        </p:nvSpPr>
        <p:spPr>
          <a:xfrm>
            <a:off x="11416770" y="259269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283499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662478" y="5745516"/>
            <a:ext cx="17131486" cy="1232800"/>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9600" b="1" dirty="0">
                <a:solidFill>
                  <a:schemeClr val="bg1"/>
                </a:solidFill>
              </a:rPr>
              <a:t>Student Activities &amp; Events</a:t>
            </a:r>
          </a:p>
        </p:txBody>
      </p:sp>
    </p:spTree>
    <p:extLst>
      <p:ext uri="{BB962C8B-B14F-4D97-AF65-F5344CB8AC3E}">
        <p14:creationId xmlns:p14="http://schemas.microsoft.com/office/powerpoint/2010/main" val="353260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Organizational Structure of </a:t>
            </a:r>
            <a:b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br>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the Student Activities &amp; Events</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4" name="Rectangle 3">
            <a:extLst>
              <a:ext uri="{FF2B5EF4-FFF2-40B4-BE49-F238E27FC236}">
                <a16:creationId xmlns:a16="http://schemas.microsoft.com/office/drawing/2014/main" id="{DD687B50-2F02-4225-A247-288E30B0CAA6}"/>
              </a:ext>
            </a:extLst>
          </p:cNvPr>
          <p:cNvSpPr/>
          <p:nvPr/>
        </p:nvSpPr>
        <p:spPr>
          <a:xfrm>
            <a:off x="9125663" y="3257550"/>
            <a:ext cx="6135847" cy="15049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5" name="Rectangle 4">
            <a:extLst>
              <a:ext uri="{FF2B5EF4-FFF2-40B4-BE49-F238E27FC236}">
                <a16:creationId xmlns:a16="http://schemas.microsoft.com/office/drawing/2014/main" id="{637A4E6B-8189-4DE3-9B30-45D1E084117E}"/>
              </a:ext>
            </a:extLst>
          </p:cNvPr>
          <p:cNvSpPr/>
          <p:nvPr/>
        </p:nvSpPr>
        <p:spPr>
          <a:xfrm>
            <a:off x="9921875" y="3333750"/>
            <a:ext cx="4543424" cy="1138773"/>
          </a:xfrm>
          <a:prstGeom prst="rect">
            <a:avLst/>
          </a:prstGeom>
        </p:spPr>
        <p:txBody>
          <a:bodyPr wrap="none">
            <a:spAutoFit/>
          </a:bodyPr>
          <a:lstStyle/>
          <a:p>
            <a:pPr algn="ctr"/>
            <a:r>
              <a:rPr lang="en-US" sz="4000" b="1" dirty="0">
                <a:latin typeface="Open Sans"/>
              </a:rPr>
              <a:t>Dr. Lynn Mahoney</a:t>
            </a:r>
          </a:p>
          <a:p>
            <a:pPr algn="ctr"/>
            <a:r>
              <a:rPr lang="en-US" sz="2800" dirty="0">
                <a:latin typeface="Open Sans"/>
              </a:rPr>
              <a:t>SF State President</a:t>
            </a:r>
            <a:endParaRPr lang="en-US" sz="2400" dirty="0"/>
          </a:p>
        </p:txBody>
      </p:sp>
      <p:sp>
        <p:nvSpPr>
          <p:cNvPr id="7" name="Rectangle 6">
            <a:extLst>
              <a:ext uri="{FF2B5EF4-FFF2-40B4-BE49-F238E27FC236}">
                <a16:creationId xmlns:a16="http://schemas.microsoft.com/office/drawing/2014/main" id="{13317B33-97B9-465F-B06D-C6F0B697DE72}"/>
              </a:ext>
            </a:extLst>
          </p:cNvPr>
          <p:cNvSpPr/>
          <p:nvPr/>
        </p:nvSpPr>
        <p:spPr>
          <a:xfrm>
            <a:off x="9103978" y="5168108"/>
            <a:ext cx="6135847" cy="15049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8" name="Rectangle 7">
            <a:extLst>
              <a:ext uri="{FF2B5EF4-FFF2-40B4-BE49-F238E27FC236}">
                <a16:creationId xmlns:a16="http://schemas.microsoft.com/office/drawing/2014/main" id="{593441D2-275E-4A2C-824B-097AFCC7DE4A}"/>
              </a:ext>
            </a:extLst>
          </p:cNvPr>
          <p:cNvSpPr/>
          <p:nvPr/>
        </p:nvSpPr>
        <p:spPr>
          <a:xfrm>
            <a:off x="9542562" y="5244308"/>
            <a:ext cx="5258684" cy="1138773"/>
          </a:xfrm>
          <a:prstGeom prst="rect">
            <a:avLst/>
          </a:prstGeom>
        </p:spPr>
        <p:txBody>
          <a:bodyPr wrap="none">
            <a:spAutoFit/>
          </a:bodyPr>
          <a:lstStyle/>
          <a:p>
            <a:pPr algn="ctr"/>
            <a:r>
              <a:rPr lang="en-US" sz="4000" b="1" dirty="0">
                <a:latin typeface="Open Sans"/>
              </a:rPr>
              <a:t>Dr. Beth Hellwig</a:t>
            </a:r>
          </a:p>
          <a:p>
            <a:pPr algn="ctr"/>
            <a:r>
              <a:rPr lang="en-US" sz="2800" dirty="0">
                <a:latin typeface="Open Sans"/>
              </a:rPr>
              <a:t>Vice President of Student Affairs</a:t>
            </a:r>
            <a:endParaRPr lang="en-US" sz="2400" dirty="0"/>
          </a:p>
        </p:txBody>
      </p:sp>
      <p:sp>
        <p:nvSpPr>
          <p:cNvPr id="12" name="Rectangle 11">
            <a:extLst>
              <a:ext uri="{FF2B5EF4-FFF2-40B4-BE49-F238E27FC236}">
                <a16:creationId xmlns:a16="http://schemas.microsoft.com/office/drawing/2014/main" id="{B42FB108-A883-4471-88D8-7EBFACA9810C}"/>
              </a:ext>
            </a:extLst>
          </p:cNvPr>
          <p:cNvSpPr/>
          <p:nvPr/>
        </p:nvSpPr>
        <p:spPr>
          <a:xfrm>
            <a:off x="9103978" y="7078666"/>
            <a:ext cx="6135847" cy="15049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3" name="Rectangle 12">
            <a:extLst>
              <a:ext uri="{FF2B5EF4-FFF2-40B4-BE49-F238E27FC236}">
                <a16:creationId xmlns:a16="http://schemas.microsoft.com/office/drawing/2014/main" id="{80F92F86-D81F-40A1-9BE4-7E9F065E829A}"/>
              </a:ext>
            </a:extLst>
          </p:cNvPr>
          <p:cNvSpPr/>
          <p:nvPr/>
        </p:nvSpPr>
        <p:spPr>
          <a:xfrm>
            <a:off x="9519288" y="7042572"/>
            <a:ext cx="5305235" cy="1569660"/>
          </a:xfrm>
          <a:prstGeom prst="rect">
            <a:avLst/>
          </a:prstGeom>
        </p:spPr>
        <p:txBody>
          <a:bodyPr wrap="none">
            <a:spAutoFit/>
          </a:bodyPr>
          <a:lstStyle/>
          <a:p>
            <a:pPr algn="ctr"/>
            <a:r>
              <a:rPr lang="en-US" sz="4000" b="1" dirty="0">
                <a:latin typeface="Open Sans"/>
              </a:rPr>
              <a:t>Dr. Danny Glassmann</a:t>
            </a:r>
          </a:p>
          <a:p>
            <a:pPr algn="ctr"/>
            <a:r>
              <a:rPr lang="en-US" sz="2800" dirty="0">
                <a:latin typeface="Open Sans"/>
              </a:rPr>
              <a:t>Dean of Students </a:t>
            </a:r>
            <a:br>
              <a:rPr lang="en-US" sz="2800" dirty="0">
                <a:latin typeface="Open Sans"/>
              </a:rPr>
            </a:br>
            <a:r>
              <a:rPr lang="en-US" sz="2800" dirty="0">
                <a:latin typeface="Open Sans"/>
              </a:rPr>
              <a:t>&amp; AVP of Student Life</a:t>
            </a:r>
            <a:endParaRPr lang="en-US" sz="2400" dirty="0"/>
          </a:p>
        </p:txBody>
      </p:sp>
      <p:sp>
        <p:nvSpPr>
          <p:cNvPr id="14" name="Rectangle 13">
            <a:extLst>
              <a:ext uri="{FF2B5EF4-FFF2-40B4-BE49-F238E27FC236}">
                <a16:creationId xmlns:a16="http://schemas.microsoft.com/office/drawing/2014/main" id="{74862376-D6E8-47E9-AB4D-396EAA91FDEB}"/>
              </a:ext>
            </a:extLst>
          </p:cNvPr>
          <p:cNvSpPr/>
          <p:nvPr/>
        </p:nvSpPr>
        <p:spPr>
          <a:xfrm>
            <a:off x="10115550" y="8842239"/>
            <a:ext cx="4133850" cy="1191813"/>
          </a:xfrm>
          <a:prstGeom prst="rect">
            <a:avLst/>
          </a:prstGeom>
          <a:solidFill>
            <a:srgbClr val="231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5" name="Rectangle 14">
            <a:extLst>
              <a:ext uri="{FF2B5EF4-FFF2-40B4-BE49-F238E27FC236}">
                <a16:creationId xmlns:a16="http://schemas.microsoft.com/office/drawing/2014/main" id="{4E5F8F16-6C36-4F5A-8157-7631E97C0AAC}"/>
              </a:ext>
            </a:extLst>
          </p:cNvPr>
          <p:cNvSpPr/>
          <p:nvPr/>
        </p:nvSpPr>
        <p:spPr>
          <a:xfrm>
            <a:off x="10169688" y="9038037"/>
            <a:ext cx="4050982" cy="800219"/>
          </a:xfrm>
          <a:prstGeom prst="rect">
            <a:avLst/>
          </a:prstGeom>
        </p:spPr>
        <p:txBody>
          <a:bodyPr wrap="none">
            <a:spAutoFit/>
          </a:bodyPr>
          <a:lstStyle/>
          <a:p>
            <a:pPr algn="ctr"/>
            <a:r>
              <a:rPr lang="en-US" sz="2800" b="1" dirty="0">
                <a:solidFill>
                  <a:srgbClr val="EDC200"/>
                </a:solidFill>
                <a:latin typeface="Open Sans"/>
              </a:rPr>
              <a:t>Dr. Mia Reisweber</a:t>
            </a:r>
          </a:p>
          <a:p>
            <a:pPr algn="ctr"/>
            <a:r>
              <a:rPr lang="en-US" sz="1800" dirty="0">
                <a:solidFill>
                  <a:srgbClr val="EDC200"/>
                </a:solidFill>
                <a:latin typeface="Open Sans"/>
              </a:rPr>
              <a:t>Director of Student Activities &amp; Events</a:t>
            </a:r>
            <a:endParaRPr lang="en-US" sz="1600" dirty="0">
              <a:solidFill>
                <a:srgbClr val="EDC200"/>
              </a:solidFill>
            </a:endParaRPr>
          </a:p>
        </p:txBody>
      </p:sp>
      <p:sp>
        <p:nvSpPr>
          <p:cNvPr id="16" name="Rectangle 15">
            <a:extLst>
              <a:ext uri="{FF2B5EF4-FFF2-40B4-BE49-F238E27FC236}">
                <a16:creationId xmlns:a16="http://schemas.microsoft.com/office/drawing/2014/main" id="{3EAA4A95-B46A-41C5-B6AB-B6FC62ACDD5A}"/>
              </a:ext>
            </a:extLst>
          </p:cNvPr>
          <p:cNvSpPr/>
          <p:nvPr/>
        </p:nvSpPr>
        <p:spPr>
          <a:xfrm>
            <a:off x="7706708" y="10292675"/>
            <a:ext cx="4133850" cy="1191813"/>
          </a:xfrm>
          <a:prstGeom prst="rect">
            <a:avLst/>
          </a:prstGeom>
          <a:solidFill>
            <a:srgbClr val="231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7" name="Rectangle 16">
            <a:extLst>
              <a:ext uri="{FF2B5EF4-FFF2-40B4-BE49-F238E27FC236}">
                <a16:creationId xmlns:a16="http://schemas.microsoft.com/office/drawing/2014/main" id="{C9417FE1-6EC9-457A-9D93-377F23E3DD8C}"/>
              </a:ext>
            </a:extLst>
          </p:cNvPr>
          <p:cNvSpPr/>
          <p:nvPr/>
        </p:nvSpPr>
        <p:spPr>
          <a:xfrm>
            <a:off x="7686211" y="10488473"/>
            <a:ext cx="4200252" cy="800219"/>
          </a:xfrm>
          <a:prstGeom prst="rect">
            <a:avLst/>
          </a:prstGeom>
        </p:spPr>
        <p:txBody>
          <a:bodyPr wrap="none">
            <a:spAutoFit/>
          </a:bodyPr>
          <a:lstStyle/>
          <a:p>
            <a:pPr algn="ctr"/>
            <a:r>
              <a:rPr lang="en-US" sz="2800" b="1" dirty="0">
                <a:solidFill>
                  <a:srgbClr val="EDC200"/>
                </a:solidFill>
                <a:latin typeface="Open Sans"/>
              </a:rPr>
              <a:t>Monolito (Lee) Twyman</a:t>
            </a:r>
          </a:p>
          <a:p>
            <a:pPr algn="ctr"/>
            <a:r>
              <a:rPr lang="en-US" sz="1800" dirty="0">
                <a:solidFill>
                  <a:srgbClr val="EDC200"/>
                </a:solidFill>
                <a:latin typeface="Open Sans"/>
              </a:rPr>
              <a:t>Assistant Director of Activities</a:t>
            </a:r>
          </a:p>
        </p:txBody>
      </p:sp>
      <p:sp>
        <p:nvSpPr>
          <p:cNvPr id="18" name="Rectangle 17">
            <a:extLst>
              <a:ext uri="{FF2B5EF4-FFF2-40B4-BE49-F238E27FC236}">
                <a16:creationId xmlns:a16="http://schemas.microsoft.com/office/drawing/2014/main" id="{1F5E60BF-81F7-4BBC-8CF1-2F0891CDD637}"/>
              </a:ext>
            </a:extLst>
          </p:cNvPr>
          <p:cNvSpPr/>
          <p:nvPr/>
        </p:nvSpPr>
        <p:spPr>
          <a:xfrm>
            <a:off x="12398371" y="10307138"/>
            <a:ext cx="4133850" cy="1191813"/>
          </a:xfrm>
          <a:prstGeom prst="rect">
            <a:avLst/>
          </a:prstGeom>
          <a:solidFill>
            <a:srgbClr val="231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19" name="Rectangle 18">
            <a:extLst>
              <a:ext uri="{FF2B5EF4-FFF2-40B4-BE49-F238E27FC236}">
                <a16:creationId xmlns:a16="http://schemas.microsoft.com/office/drawing/2014/main" id="{89294333-872E-4646-A59F-A083E8BBCBD3}"/>
              </a:ext>
            </a:extLst>
          </p:cNvPr>
          <p:cNvSpPr/>
          <p:nvPr/>
        </p:nvSpPr>
        <p:spPr>
          <a:xfrm>
            <a:off x="12935686" y="10502936"/>
            <a:ext cx="3084627" cy="800219"/>
          </a:xfrm>
          <a:prstGeom prst="rect">
            <a:avLst/>
          </a:prstGeom>
        </p:spPr>
        <p:txBody>
          <a:bodyPr wrap="none">
            <a:spAutoFit/>
          </a:bodyPr>
          <a:lstStyle/>
          <a:p>
            <a:pPr algn="ctr"/>
            <a:r>
              <a:rPr lang="en-US" sz="2800" b="1" dirty="0">
                <a:solidFill>
                  <a:srgbClr val="EDC200"/>
                </a:solidFill>
                <a:latin typeface="Open Sans"/>
              </a:rPr>
              <a:t>Vernon Piccinotti</a:t>
            </a:r>
          </a:p>
          <a:p>
            <a:pPr algn="ctr"/>
            <a:r>
              <a:rPr lang="en-US" sz="1800" dirty="0">
                <a:solidFill>
                  <a:srgbClr val="EDC200"/>
                </a:solidFill>
                <a:latin typeface="Open Sans"/>
              </a:rPr>
              <a:t>Assistant Director of Events</a:t>
            </a:r>
          </a:p>
        </p:txBody>
      </p:sp>
      <p:sp>
        <p:nvSpPr>
          <p:cNvPr id="20" name="Rectangle 19">
            <a:extLst>
              <a:ext uri="{FF2B5EF4-FFF2-40B4-BE49-F238E27FC236}">
                <a16:creationId xmlns:a16="http://schemas.microsoft.com/office/drawing/2014/main" id="{61E0C09C-28CA-49FD-AA4E-7E9294474D59}"/>
              </a:ext>
            </a:extLst>
          </p:cNvPr>
          <p:cNvSpPr/>
          <p:nvPr/>
        </p:nvSpPr>
        <p:spPr>
          <a:xfrm>
            <a:off x="16989991" y="9438144"/>
            <a:ext cx="4133850" cy="1191813"/>
          </a:xfrm>
          <a:prstGeom prst="rect">
            <a:avLst/>
          </a:prstGeom>
          <a:solidFill>
            <a:srgbClr val="231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21" name="Rectangle 20">
            <a:extLst>
              <a:ext uri="{FF2B5EF4-FFF2-40B4-BE49-F238E27FC236}">
                <a16:creationId xmlns:a16="http://schemas.microsoft.com/office/drawing/2014/main" id="{F3BAB56A-F30F-4B9A-B3FD-BAA5E5C0683E}"/>
              </a:ext>
            </a:extLst>
          </p:cNvPr>
          <p:cNvSpPr/>
          <p:nvPr/>
        </p:nvSpPr>
        <p:spPr>
          <a:xfrm>
            <a:off x="17223634" y="9633942"/>
            <a:ext cx="3691972" cy="707886"/>
          </a:xfrm>
          <a:prstGeom prst="rect">
            <a:avLst/>
          </a:prstGeom>
        </p:spPr>
        <p:txBody>
          <a:bodyPr wrap="none">
            <a:spAutoFit/>
          </a:bodyPr>
          <a:lstStyle/>
          <a:p>
            <a:pPr algn="ctr"/>
            <a:r>
              <a:rPr lang="en-US" sz="2400" b="1" dirty="0">
                <a:solidFill>
                  <a:srgbClr val="EDC200"/>
                </a:solidFill>
                <a:latin typeface="Open Sans"/>
              </a:rPr>
              <a:t>Anthony (Tony) Robbins</a:t>
            </a:r>
          </a:p>
          <a:p>
            <a:pPr algn="ctr"/>
            <a:r>
              <a:rPr lang="en-US" sz="1600" dirty="0">
                <a:solidFill>
                  <a:srgbClr val="EDC200"/>
                </a:solidFill>
                <a:latin typeface="Open Sans"/>
              </a:rPr>
              <a:t>Administrative Support</a:t>
            </a:r>
            <a:endParaRPr lang="en-US" sz="1400" dirty="0">
              <a:solidFill>
                <a:srgbClr val="EDC200"/>
              </a:solidFill>
            </a:endParaRPr>
          </a:p>
        </p:txBody>
      </p:sp>
      <p:sp>
        <p:nvSpPr>
          <p:cNvPr id="22" name="Rectangle 21">
            <a:extLst>
              <a:ext uri="{FF2B5EF4-FFF2-40B4-BE49-F238E27FC236}">
                <a16:creationId xmlns:a16="http://schemas.microsoft.com/office/drawing/2014/main" id="{A9D1F915-6554-4416-939C-5A3889DB7915}"/>
              </a:ext>
            </a:extLst>
          </p:cNvPr>
          <p:cNvSpPr/>
          <p:nvPr/>
        </p:nvSpPr>
        <p:spPr>
          <a:xfrm>
            <a:off x="7706708" y="11868079"/>
            <a:ext cx="4133850" cy="1191813"/>
          </a:xfrm>
          <a:prstGeom prst="rect">
            <a:avLst/>
          </a:prstGeom>
          <a:solidFill>
            <a:srgbClr val="231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Open Sans Light"/>
            </a:endParaRPr>
          </a:p>
        </p:txBody>
      </p:sp>
      <p:sp>
        <p:nvSpPr>
          <p:cNvPr id="23" name="Rectangle 22">
            <a:extLst>
              <a:ext uri="{FF2B5EF4-FFF2-40B4-BE49-F238E27FC236}">
                <a16:creationId xmlns:a16="http://schemas.microsoft.com/office/drawing/2014/main" id="{B75CCE37-6F8A-4F90-A0CE-0EA3E5A5CE45}"/>
              </a:ext>
            </a:extLst>
          </p:cNvPr>
          <p:cNvSpPr/>
          <p:nvPr/>
        </p:nvSpPr>
        <p:spPr>
          <a:xfrm>
            <a:off x="7775819" y="12063877"/>
            <a:ext cx="4021036" cy="707886"/>
          </a:xfrm>
          <a:prstGeom prst="rect">
            <a:avLst/>
          </a:prstGeom>
        </p:spPr>
        <p:txBody>
          <a:bodyPr wrap="none">
            <a:spAutoFit/>
          </a:bodyPr>
          <a:lstStyle/>
          <a:p>
            <a:pPr algn="ctr"/>
            <a:r>
              <a:rPr lang="en-US" sz="2400" b="1" dirty="0">
                <a:solidFill>
                  <a:srgbClr val="EDC200"/>
                </a:solidFill>
                <a:latin typeface="Open Sans"/>
              </a:rPr>
              <a:t>Gabriela (Gabi) Ballesteros</a:t>
            </a:r>
          </a:p>
          <a:p>
            <a:pPr algn="ctr"/>
            <a:r>
              <a:rPr lang="en-US" sz="1600" dirty="0">
                <a:solidFill>
                  <a:srgbClr val="EDC200"/>
                </a:solidFill>
                <a:latin typeface="Open Sans"/>
              </a:rPr>
              <a:t>Greek Life Advisor</a:t>
            </a:r>
            <a:endParaRPr lang="en-US" sz="1400" dirty="0">
              <a:solidFill>
                <a:srgbClr val="EDC200"/>
              </a:solidFill>
            </a:endParaRPr>
          </a:p>
        </p:txBody>
      </p:sp>
      <p:cxnSp>
        <p:nvCxnSpPr>
          <p:cNvPr id="24" name="Straight Arrow Connector 23">
            <a:extLst>
              <a:ext uri="{FF2B5EF4-FFF2-40B4-BE49-F238E27FC236}">
                <a16:creationId xmlns:a16="http://schemas.microsoft.com/office/drawing/2014/main" id="{1A18ED19-7C95-4A65-B60C-EAB7333A4C1D}"/>
              </a:ext>
            </a:extLst>
          </p:cNvPr>
          <p:cNvCxnSpPr/>
          <p:nvPr/>
        </p:nvCxnSpPr>
        <p:spPr>
          <a:xfrm>
            <a:off x="14220670" y="9838256"/>
            <a:ext cx="276932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BEBF8EF-BB55-4399-894C-37A0195B41F8}"/>
              </a:ext>
            </a:extLst>
          </p:cNvPr>
          <p:cNvCxnSpPr/>
          <p:nvPr/>
        </p:nvCxnSpPr>
        <p:spPr>
          <a:xfrm>
            <a:off x="10858500" y="10034052"/>
            <a:ext cx="0" cy="2586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419908B-0A46-4C1B-9552-6A13C2D440D4}"/>
              </a:ext>
            </a:extLst>
          </p:cNvPr>
          <p:cNvCxnSpPr/>
          <p:nvPr/>
        </p:nvCxnSpPr>
        <p:spPr>
          <a:xfrm>
            <a:off x="13620750" y="10034052"/>
            <a:ext cx="0" cy="2586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8F56D665-BC9E-4B97-87FE-692C7816464C}"/>
              </a:ext>
            </a:extLst>
          </p:cNvPr>
          <p:cNvCxnSpPr>
            <a:stCxn id="16" idx="2"/>
            <a:endCxn id="22" idx="0"/>
          </p:cNvCxnSpPr>
          <p:nvPr/>
        </p:nvCxnSpPr>
        <p:spPr>
          <a:xfrm>
            <a:off x="9773633" y="11484488"/>
            <a:ext cx="0" cy="383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58C0FBB6-071A-4811-BEBD-00EEB54B8307}"/>
              </a:ext>
            </a:extLst>
          </p:cNvPr>
          <p:cNvCxnSpPr/>
          <p:nvPr/>
        </p:nvCxnSpPr>
        <p:spPr>
          <a:xfrm>
            <a:off x="12198350" y="4762500"/>
            <a:ext cx="0" cy="40560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F5973F3D-50EE-497C-8A77-52234F3F59A0}"/>
              </a:ext>
            </a:extLst>
          </p:cNvPr>
          <p:cNvCxnSpPr/>
          <p:nvPr/>
        </p:nvCxnSpPr>
        <p:spPr>
          <a:xfrm>
            <a:off x="12193587" y="6673058"/>
            <a:ext cx="0" cy="40560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2F85986-EDE7-4085-B566-53781A46F23A}"/>
              </a:ext>
            </a:extLst>
          </p:cNvPr>
          <p:cNvCxnSpPr>
            <a:cxnSpLocks/>
          </p:cNvCxnSpPr>
          <p:nvPr/>
        </p:nvCxnSpPr>
        <p:spPr>
          <a:xfrm>
            <a:off x="12267463" y="8583616"/>
            <a:ext cx="0" cy="258623"/>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296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Student Activities &amp; Events</a:t>
            </a:r>
          </a:p>
        </p:txBody>
      </p:sp>
      <p:sp>
        <p:nvSpPr>
          <p:cNvPr id="3" name="Subtitle 2"/>
          <p:cNvSpPr>
            <a:spLocks noGrp="1"/>
          </p:cNvSpPr>
          <p:nvPr>
            <p:ph type="subTitle" idx="4294967295"/>
          </p:nvPr>
        </p:nvSpPr>
        <p:spPr>
          <a:xfrm>
            <a:off x="1897367" y="2420784"/>
            <a:ext cx="20655937" cy="11837410"/>
          </a:xfrm>
        </p:spPr>
        <p:txBody>
          <a:bodyPr>
            <a:spAutoFit/>
          </a:bodyPr>
          <a:lstStyle/>
          <a:p>
            <a:pPr algn="just">
              <a:lnSpc>
                <a:spcPct val="110000"/>
              </a:lnSpc>
            </a:pPr>
            <a:r>
              <a:rPr lang="en-US" sz="4000" b="1" dirty="0">
                <a:solidFill>
                  <a:schemeClr val="tx1"/>
                </a:solidFill>
                <a:latin typeface="Open Sans"/>
                <a:cs typeface="Open Sans"/>
              </a:rPr>
              <a:t>Mia Reisweber, PhD | </a:t>
            </a: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of Student Activities &amp; Events</a:t>
            </a:r>
            <a:endParaRPr lang="en-US" sz="4000" dirty="0">
              <a:solidFill>
                <a:schemeClr val="tx1"/>
              </a:solidFill>
            </a:endParaRPr>
          </a:p>
          <a:p>
            <a:pPr algn="just">
              <a:lnSpc>
                <a:spcPct val="110000"/>
              </a:lnSpc>
            </a:pPr>
            <a:r>
              <a:rPr lang="en-US" sz="3200" dirty="0">
                <a:solidFill>
                  <a:schemeClr val="tx1"/>
                </a:solidFill>
              </a:rPr>
              <a:t>Mia has a foundation in pedagogy and curriculum design. She is the head of the department and supports the advisor cohort directly.</a:t>
            </a:r>
          </a:p>
          <a:p>
            <a:pPr marL="457200" indent="-457200" algn="just">
              <a:lnSpc>
                <a:spcPct val="110000"/>
              </a:lnSpc>
              <a:buFont typeface="Courier New"/>
              <a:buChar char="o"/>
            </a:pPr>
            <a:r>
              <a:rPr lang="en-US" sz="4000" b="1" dirty="0">
                <a:solidFill>
                  <a:schemeClr val="tx1"/>
                </a:solidFill>
                <a:latin typeface="Open Sans"/>
                <a:cs typeface="Open Sans"/>
              </a:rPr>
              <a:t>Monolito (Lee) Twyman | </a:t>
            </a:r>
            <a:r>
              <a:rPr lang="en-US" sz="4000" dirty="0">
                <a:solidFill>
                  <a:schemeClr val="tx1"/>
                </a:solidFill>
                <a:latin typeface="Open Sans"/>
                <a:cs typeface="Open Sans"/>
              </a:rPr>
              <a:t>Assistant Director of Activities</a:t>
            </a:r>
            <a:endParaRPr lang="en-US" sz="4000" b="1" dirty="0">
              <a:solidFill>
                <a:schemeClr val="tx1"/>
              </a:solidFill>
              <a:latin typeface="Open Sans"/>
              <a:cs typeface="Open Sans"/>
            </a:endParaRPr>
          </a:p>
          <a:p>
            <a:pPr algn="just">
              <a:lnSpc>
                <a:spcPct val="110000"/>
              </a:lnSpc>
            </a:pP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With over 20 years of higher education experience, Lee is leading the support of student organization and co-developing learning curriculum for the department. Proud SF State graduate. </a:t>
            </a:r>
            <a:endParaRPr lang="en-US" sz="3200" dirty="0">
              <a:solidFill>
                <a:schemeClr val="tx1"/>
              </a:solidFill>
            </a:endParaRPr>
          </a:p>
          <a:p>
            <a:pPr marL="457200" indent="-457200" algn="just">
              <a:lnSpc>
                <a:spcPct val="110000"/>
              </a:lnSpc>
              <a:buFont typeface="Courier New"/>
              <a:buChar char="o"/>
            </a:pPr>
            <a:r>
              <a:rPr lang="en-US" sz="4000" b="1" dirty="0">
                <a:solidFill>
                  <a:schemeClr val="tx1"/>
                </a:solidFill>
                <a:latin typeface="Open Sans"/>
                <a:cs typeface="Open Sans"/>
              </a:rPr>
              <a:t>Vernon Piccinotti | </a:t>
            </a:r>
            <a:r>
              <a:rPr lang="en-US" sz="4000" dirty="0">
                <a:solidFill>
                  <a:schemeClr val="tx1"/>
                </a:solidFill>
                <a:latin typeface="Open Sans"/>
                <a:cs typeface="Open Sans"/>
              </a:rPr>
              <a:t>Assistant Director of Events</a:t>
            </a:r>
          </a:p>
          <a:p>
            <a:pPr algn="just">
              <a:lnSpc>
                <a:spcPct val="110000"/>
              </a:lnSpc>
            </a:pPr>
            <a:r>
              <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A Master of events and technical management, Vernon leads the departments work in event management for the Student Life &amp; Events Center (SLEC) and supporting student organization and SF State sponsored events. Proud SF State graduate.</a:t>
            </a:r>
          </a:p>
          <a:p>
            <a:pPr marL="457200" indent="-457200" algn="just">
              <a:lnSpc>
                <a:spcPct val="110000"/>
              </a:lnSpc>
              <a:buFont typeface="Courier New"/>
              <a:buChar char="o"/>
            </a:pPr>
            <a:r>
              <a:rPr lang="en-US" sz="4000" b="1" dirty="0">
                <a:solidFill>
                  <a:schemeClr val="tx1"/>
                </a:solidFill>
                <a:latin typeface="Open Sans"/>
                <a:cs typeface="Open Sans"/>
              </a:rPr>
              <a:t>Gabriela (Gabi) Ballesteros | </a:t>
            </a:r>
            <a:r>
              <a:rPr lang="en-US" sz="4000" dirty="0">
                <a:solidFill>
                  <a:schemeClr val="tx1"/>
                </a:solidFill>
                <a:latin typeface="Open Sans"/>
                <a:cs typeface="Open Sans"/>
              </a:rPr>
              <a:t>Student Life Coordinator &amp; Greek Life Advisor</a:t>
            </a:r>
          </a:p>
          <a:p>
            <a:pPr algn="just">
              <a:lnSpc>
                <a:spcPct val="110000"/>
              </a:lnSpc>
            </a:pPr>
            <a:r>
              <a:rPr lang="en-US" sz="3200" dirty="0">
                <a:solidFill>
                  <a:schemeClr val="tx1"/>
                </a:solidFill>
                <a:latin typeface="Open Sans" panose="020B0606030504020204" pitchFamily="34" charset="0"/>
                <a:cs typeface="Open Sans"/>
              </a:rPr>
              <a:t>Gabi works directly with our over 270 registered student organizations, with a specialization in our nearly 45 charted Greek chapters at SF State. Gabi brings a curriculum background to the team, as well, and is currently working through a Doctoral program at Sac State. Proud SF State graduate.</a:t>
            </a:r>
            <a:endParaRPr lang="en-US" sz="4000" dirty="0">
              <a:solidFill>
                <a:schemeClr val="tx1"/>
              </a:solidFill>
              <a:latin typeface="Open Sans"/>
              <a:cs typeface="Open Sans"/>
            </a:endParaRPr>
          </a:p>
          <a:p>
            <a:pPr marL="457200" indent="-457200" algn="just">
              <a:lnSpc>
                <a:spcPct val="110000"/>
              </a:lnSpc>
              <a:buFont typeface="Courier New"/>
              <a:buChar char="o"/>
            </a:pPr>
            <a:r>
              <a:rPr lang="en-US" sz="4000" b="1" dirty="0">
                <a:solidFill>
                  <a:schemeClr val="tx1"/>
                </a:solidFill>
                <a:latin typeface="Open Sans"/>
                <a:cs typeface="Open Sans"/>
              </a:rPr>
              <a:t>Tony Robbins | </a:t>
            </a:r>
            <a:r>
              <a:rPr lang="en-US" sz="4000" dirty="0">
                <a:solidFill>
                  <a:schemeClr val="tx1"/>
                </a:solidFill>
                <a:latin typeface="Open Sans"/>
                <a:cs typeface="Open Sans"/>
              </a:rPr>
              <a:t>Administrative Support</a:t>
            </a:r>
          </a:p>
          <a:p>
            <a:pPr algn="just">
              <a:lnSpc>
                <a:spcPct val="110000"/>
              </a:lnSpc>
            </a:pPr>
            <a:r>
              <a:rPr lang="en-US" sz="3200" dirty="0">
                <a:solidFill>
                  <a:schemeClr val="tx1"/>
                </a:solidFill>
                <a:latin typeface="Open Sans" panose="020B0606030504020204" pitchFamily="34" charset="0"/>
                <a:cs typeface="Open Sans"/>
              </a:rPr>
              <a:t>Tony is a long-time alumnus and veteran of SF State. He works to support the Student Life &amp; Events Center operations and departmental affairs. His passion is working for the students </a:t>
            </a:r>
            <a:endParaRPr lang="en-US" sz="3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11416770" y="228745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17323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9038" y="851904"/>
            <a:ext cx="20729099" cy="1133518"/>
          </a:xfrm>
        </p:spPr>
        <p:txBody>
          <a:bodyPr>
            <a:noAutofit/>
          </a:bodyPr>
          <a:lstStyle/>
          <a:p>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Getting in Contact with </a:t>
            </a:r>
            <a:b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br>
            <a:r>
              <a:rPr lang="en-US" sz="8000" b="1" dirty="0">
                <a:solidFill>
                  <a:srgbClr val="3D367E"/>
                </a:solidFill>
                <a:latin typeface="Open Sans" panose="020B0606030504020204" pitchFamily="34" charset="0"/>
                <a:ea typeface="Open Sans" panose="020B0606030504020204" pitchFamily="34" charset="0"/>
                <a:cs typeface="Open Sans" panose="020B0606030504020204" pitchFamily="34" charset="0"/>
              </a:rPr>
              <a:t>the Student Activities &amp; Events Team</a:t>
            </a:r>
          </a:p>
        </p:txBody>
      </p:sp>
      <p:sp>
        <p:nvSpPr>
          <p:cNvPr id="3" name="Subtitle 2"/>
          <p:cNvSpPr>
            <a:spLocks noGrp="1"/>
          </p:cNvSpPr>
          <p:nvPr>
            <p:ph type="subTitle" idx="4294967295"/>
          </p:nvPr>
        </p:nvSpPr>
        <p:spPr>
          <a:xfrm>
            <a:off x="1902200" y="3335177"/>
            <a:ext cx="20655937" cy="9695285"/>
          </a:xfrm>
        </p:spPr>
        <p:txBody>
          <a:bodyPr>
            <a:spAutoFit/>
          </a:bodyPr>
          <a:lstStyle/>
          <a:p>
            <a:pPr marL="457200" indent="-457200" algn="just">
              <a:lnSpc>
                <a:spcPct val="110000"/>
              </a:lnSpc>
              <a:buFont typeface="Courier New"/>
              <a:buChar char="o"/>
            </a:pPr>
            <a:r>
              <a:rPr lang="en-US" sz="4800" b="1" dirty="0">
                <a:solidFill>
                  <a:schemeClr val="tx1"/>
                </a:solidFill>
                <a:latin typeface="Open Sans"/>
                <a:cs typeface="Open Sans"/>
              </a:rPr>
              <a:t>Give us a call or email us!</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Mia: 415.338.6119 | mreisweber@sfsu.edu</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Lee: 415.405.4026 | monolito@sfsu.edu</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Vernon: 415.405.3603 | vjp@sfsu.edu </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Gabi: 415.405. 3978 | gdballes@sfsu.edu </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Tony: 415.338.3629 | arobbins@sfsu.edu </a:t>
            </a:r>
            <a:endParaRPr lang="en-US" sz="4000" dirty="0">
              <a:solidFill>
                <a:schemeClr val="tx1"/>
              </a:solidFill>
            </a:endParaRPr>
          </a:p>
          <a:p>
            <a:pPr marL="457200" indent="-457200" algn="just">
              <a:lnSpc>
                <a:spcPct val="110000"/>
              </a:lnSpc>
              <a:buFont typeface="Courier New"/>
              <a:buChar char="o"/>
            </a:pPr>
            <a:r>
              <a:rPr lang="en-US" sz="4800" b="1" dirty="0">
                <a:solidFill>
                  <a:schemeClr val="tx1"/>
                </a:solidFill>
                <a:latin typeface="Open Sans"/>
                <a:cs typeface="Open Sans"/>
              </a:rPr>
              <a:t>Stop by!</a:t>
            </a: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team’s suite is located at the Student Life &amp; Events Center (SLEC) in Annex 1 down near the Corp Yard. It’s only a 15 minute walk from the Admin building!</a:t>
            </a:r>
          </a:p>
          <a:p>
            <a:pPr algn="just">
              <a:lnSpc>
                <a:spcPct val="110000"/>
              </a:lnSpc>
            </a:pPr>
            <a:endPar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lnSpc>
                <a:spcPct val="110000"/>
              </a:lnSpc>
            </a:pPr>
            <a:r>
              <a:rPr lang="en-US" sz="4000" dirty="0">
                <a:solidFill>
                  <a:schemeClr val="tx1"/>
                </a:solidFill>
                <a:latin typeface="Open Sans" panose="020B0606030504020204" pitchFamily="34" charset="0"/>
                <a:ea typeface="Open Sans" panose="020B0606030504020204" pitchFamily="34" charset="0"/>
                <a:cs typeface="Open Sans" panose="020B0606030504020204" pitchFamily="34" charset="0"/>
              </a:rPr>
              <a:t>Have a generic question? You can always email activities@sfsu.edu and one of our team members will get back to your shortly. </a:t>
            </a:r>
          </a:p>
        </p:txBody>
      </p:sp>
      <p:sp>
        <p:nvSpPr>
          <p:cNvPr id="11" name="Rectangle 10"/>
          <p:cNvSpPr/>
          <p:nvPr/>
        </p:nvSpPr>
        <p:spPr>
          <a:xfrm>
            <a:off x="11416770" y="2840341"/>
            <a:ext cx="1553645" cy="128014"/>
          </a:xfrm>
          <a:prstGeom prst="rect">
            <a:avLst/>
          </a:prstGeom>
          <a:solidFill>
            <a:srgbClr val="FFE79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Tree>
    <p:extLst>
      <p:ext uri="{BB962C8B-B14F-4D97-AF65-F5344CB8AC3E}">
        <p14:creationId xmlns:p14="http://schemas.microsoft.com/office/powerpoint/2010/main" val="283281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116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662478" y="5745516"/>
            <a:ext cx="17131486" cy="1232800"/>
          </a:xfrm>
          <a:prstGeom prst="rect">
            <a:avLst/>
          </a:prstGeom>
        </p:spPr>
        <p:txBody>
          <a:bodyPr lIns="91425" tIns="45712" rIns="91425" bIns="45712"/>
          <a:lstStyle>
            <a:lvl1pPr algn="ctr" defTabSz="1087636" rtl="0" eaLnBrk="1" latinLnBrk="0" hangingPunct="1">
              <a:spcBef>
                <a:spcPct val="0"/>
              </a:spcBef>
              <a:buNone/>
              <a:defRPr sz="5900" kern="1200">
                <a:solidFill>
                  <a:schemeClr val="bg2"/>
                </a:solidFill>
                <a:latin typeface="Open Sans"/>
                <a:ea typeface="+mj-ea"/>
                <a:cs typeface="Open Sans"/>
              </a:defRPr>
            </a:lvl1pPr>
          </a:lstStyle>
          <a:p>
            <a:pPr>
              <a:lnSpc>
                <a:spcPct val="90000"/>
              </a:lnSpc>
              <a:tabLst>
                <a:tab pos="4983873" algn="l"/>
              </a:tabLst>
            </a:pPr>
            <a:r>
              <a:rPr lang="en-US" sz="9600" b="1" dirty="0">
                <a:solidFill>
                  <a:schemeClr val="bg1"/>
                </a:solidFill>
              </a:rPr>
              <a:t>Role of the Advisor</a:t>
            </a:r>
          </a:p>
        </p:txBody>
      </p:sp>
    </p:spTree>
    <p:extLst>
      <p:ext uri="{BB962C8B-B14F-4D97-AF65-F5344CB8AC3E}">
        <p14:creationId xmlns:p14="http://schemas.microsoft.com/office/powerpoint/2010/main" val="356457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Simple ppt presentation">
  <a:themeElements>
    <a:clrScheme name="Yellow 01">
      <a:dk1>
        <a:sysClr val="windowText" lastClr="000000"/>
      </a:dk1>
      <a:lt1>
        <a:sysClr val="window" lastClr="FFFFFF"/>
      </a:lt1>
      <a:dk2>
        <a:srgbClr val="797979"/>
      </a:dk2>
      <a:lt2>
        <a:srgbClr val="F2B200"/>
      </a:lt2>
      <a:accent1>
        <a:srgbClr val="EDC100"/>
      </a:accent1>
      <a:accent2>
        <a:srgbClr val="F2B200"/>
      </a:accent2>
      <a:accent3>
        <a:srgbClr val="FFDB2B"/>
      </a:accent3>
      <a:accent4>
        <a:srgbClr val="FFCC66"/>
      </a:accent4>
      <a:accent5>
        <a:srgbClr val="FFE791"/>
      </a:accent5>
      <a:accent6>
        <a:srgbClr val="C7C7C7"/>
      </a:accent6>
      <a:hlink>
        <a:srgbClr val="FFCC66"/>
      </a:hlink>
      <a:folHlink>
        <a:srgbClr val="FFE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3714</TotalTime>
  <Words>2367</Words>
  <Application>Microsoft Office PowerPoint</Application>
  <PresentationFormat>Custom</PresentationFormat>
  <Paragraphs>143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Open Sans</vt:lpstr>
      <vt:lpstr>Open Sans Light</vt:lpstr>
      <vt:lpstr>Wingdings</vt:lpstr>
      <vt:lpstr>Simple ppt presentation</vt:lpstr>
      <vt:lpstr>PowerPoint Presentation</vt:lpstr>
      <vt:lpstr>PowerPoint Presentation</vt:lpstr>
      <vt:lpstr>A letter to our advisors</vt:lpstr>
      <vt:lpstr>Overview of Presentation</vt:lpstr>
      <vt:lpstr>PowerPoint Presentation</vt:lpstr>
      <vt:lpstr>Organizational Structure of  the Student Activities &amp; Events</vt:lpstr>
      <vt:lpstr>Student Activities &amp; Events</vt:lpstr>
      <vt:lpstr>Getting in Contact with  the Student Activities &amp; Events Team</vt:lpstr>
      <vt:lpstr>PowerPoint Presentation</vt:lpstr>
      <vt:lpstr>The Role of the Advisor</vt:lpstr>
      <vt:lpstr>The Role of the Advisor</vt:lpstr>
      <vt:lpstr>The Role of the Advisor</vt:lpstr>
      <vt:lpstr>Advising Styles</vt:lpstr>
      <vt:lpstr>Advising Skills</vt:lpstr>
      <vt:lpstr>The Role of the Advisor</vt:lpstr>
      <vt:lpstr>PowerPoint Presentation</vt:lpstr>
      <vt:lpstr>Advisor Resources</vt:lpstr>
      <vt:lpstr>Advisor Resources</vt:lpstr>
      <vt:lpstr>Advisor Resources</vt:lpstr>
      <vt:lpstr>PowerPoint Presentation</vt:lpstr>
      <vt:lpstr>Major Policies &amp; Procedures</vt:lpstr>
      <vt:lpstr>Major Policies &amp; Procedures</vt:lpstr>
      <vt:lpstr>PowerPoint Presentation</vt:lpstr>
      <vt:lpstr>The Heart of Student Organizations</vt:lpstr>
      <vt:lpstr>PowerPoint Presentation</vt:lpstr>
    </vt:vector>
  </TitlesOfParts>
  <Manager/>
  <Company>Louis Twelve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Louis Twelve</dc:creator>
  <cp:keywords/>
  <dc:description/>
  <cp:lastModifiedBy>Mia Reisweber</cp:lastModifiedBy>
  <cp:revision>719</cp:revision>
  <dcterms:created xsi:type="dcterms:W3CDTF">2014-12-02T17:36:54Z</dcterms:created>
  <dcterms:modified xsi:type="dcterms:W3CDTF">2020-09-11T18:16:04Z</dcterms:modified>
  <cp:category/>
</cp:coreProperties>
</file>